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1" r:id="rId1"/>
  </p:sldMasterIdLst>
  <p:notesMasterIdLst>
    <p:notesMasterId r:id="rId45"/>
  </p:notesMasterIdLst>
  <p:handoutMasterIdLst>
    <p:handoutMasterId r:id="rId46"/>
  </p:handoutMasterIdLst>
  <p:sldIdLst>
    <p:sldId id="256" r:id="rId2"/>
    <p:sldId id="454" r:id="rId3"/>
    <p:sldId id="322" r:id="rId4"/>
    <p:sldId id="472" r:id="rId5"/>
    <p:sldId id="476" r:id="rId6"/>
    <p:sldId id="456" r:id="rId7"/>
    <p:sldId id="457" r:id="rId8"/>
    <p:sldId id="548" r:id="rId9"/>
    <p:sldId id="508" r:id="rId10"/>
    <p:sldId id="479" r:id="rId11"/>
    <p:sldId id="507" r:id="rId12"/>
    <p:sldId id="556" r:id="rId13"/>
    <p:sldId id="519" r:id="rId14"/>
    <p:sldId id="521" r:id="rId15"/>
    <p:sldId id="511" r:id="rId16"/>
    <p:sldId id="514" r:id="rId17"/>
    <p:sldId id="518" r:id="rId18"/>
    <p:sldId id="512" r:id="rId19"/>
    <p:sldId id="522" r:id="rId20"/>
    <p:sldId id="524" r:id="rId21"/>
    <p:sldId id="513" r:id="rId22"/>
    <p:sldId id="527" r:id="rId23"/>
    <p:sldId id="528" r:id="rId24"/>
    <p:sldId id="529" r:id="rId25"/>
    <p:sldId id="496" r:id="rId26"/>
    <p:sldId id="530" r:id="rId27"/>
    <p:sldId id="532" r:id="rId28"/>
    <p:sldId id="557" r:id="rId29"/>
    <p:sldId id="559" r:id="rId30"/>
    <p:sldId id="562" r:id="rId31"/>
    <p:sldId id="563" r:id="rId32"/>
    <p:sldId id="535" r:id="rId33"/>
    <p:sldId id="564" r:id="rId34"/>
    <p:sldId id="536" r:id="rId35"/>
    <p:sldId id="565" r:id="rId36"/>
    <p:sldId id="538" r:id="rId37"/>
    <p:sldId id="540" r:id="rId38"/>
    <p:sldId id="541" r:id="rId39"/>
    <p:sldId id="567" r:id="rId40"/>
    <p:sldId id="554" r:id="rId41"/>
    <p:sldId id="504" r:id="rId42"/>
    <p:sldId id="395" r:id="rId43"/>
    <p:sldId id="47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45F83DE-7400-4E49-AFBE-1D8719DF307B}">
          <p14:sldIdLst>
            <p14:sldId id="256"/>
            <p14:sldId id="454"/>
          </p14:sldIdLst>
        </p14:section>
        <p14:section name="Literature" id="{625160B8-DC92-4EEE-96EC-701006ECF14D}">
          <p14:sldIdLst>
            <p14:sldId id="322"/>
            <p14:sldId id="472"/>
          </p14:sldIdLst>
        </p14:section>
        <p14:section name="SR" id="{213261D8-EBE1-4D4C-B6AF-829ECAA4EFD8}">
          <p14:sldIdLst>
            <p14:sldId id="476"/>
            <p14:sldId id="456"/>
            <p14:sldId id="457"/>
            <p14:sldId id="548"/>
          </p14:sldIdLst>
        </p14:section>
        <p14:section name="Interpretable Dictionaries" id="{66BC3B13-4282-0F4F-B577-DEC5D07187A6}">
          <p14:sldIdLst>
            <p14:sldId id="508"/>
            <p14:sldId id="479"/>
            <p14:sldId id="507"/>
            <p14:sldId id="556"/>
            <p14:sldId id="519"/>
            <p14:sldId id="521"/>
            <p14:sldId id="511"/>
            <p14:sldId id="514"/>
            <p14:sldId id="518"/>
            <p14:sldId id="512"/>
            <p14:sldId id="522"/>
            <p14:sldId id="524"/>
            <p14:sldId id="513"/>
            <p14:sldId id="527"/>
            <p14:sldId id="528"/>
            <p14:sldId id="529"/>
            <p14:sldId id="496"/>
            <p14:sldId id="530"/>
            <p14:sldId id="532"/>
            <p14:sldId id="557"/>
            <p14:sldId id="559"/>
            <p14:sldId id="562"/>
            <p14:sldId id="563"/>
          </p14:sldIdLst>
        </p14:section>
        <p14:section name="Results" id="{40FDC17A-C7BD-F441-B0E6-1F8D2B0D535D}">
          <p14:sldIdLst>
            <p14:sldId id="535"/>
            <p14:sldId id="564"/>
            <p14:sldId id="536"/>
            <p14:sldId id="565"/>
            <p14:sldId id="538"/>
            <p14:sldId id="540"/>
            <p14:sldId id="541"/>
            <p14:sldId id="567"/>
            <p14:sldId id="554"/>
            <p14:sldId id="504"/>
            <p14:sldId id="395"/>
            <p14:sldId id="475"/>
          </p14:sldIdLst>
        </p14:section>
        <p14:section name="OLD" id="{62427992-44FA-3448-9140-33AE9688D4A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98E"/>
    <a:srgbClr val="41719C"/>
    <a:srgbClr val="FF6600"/>
    <a:srgbClr val="FF5050"/>
    <a:srgbClr val="FF00FF"/>
    <a:srgbClr val="E1F8F2"/>
    <a:srgbClr val="66FFFF"/>
    <a:srgbClr val="33CC33"/>
    <a:srgbClr val="DBEFD5"/>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88" autoAdjust="0"/>
    <p:restoredTop sz="82000" autoAdjust="0"/>
  </p:normalViewPr>
  <p:slideViewPr>
    <p:cSldViewPr>
      <p:cViewPr>
        <p:scale>
          <a:sx n="112" d="100"/>
          <a:sy n="112" d="100"/>
        </p:scale>
        <p:origin x="144" y="304"/>
      </p:cViewPr>
      <p:guideLst/>
    </p:cSldViewPr>
  </p:slideViewPr>
  <p:outlineViewPr>
    <p:cViewPr>
      <p:scale>
        <a:sx n="33" d="100"/>
        <a:sy n="33" d="100"/>
      </p:scale>
      <p:origin x="0" y="0"/>
    </p:cViewPr>
  </p:outlineViewPr>
  <p:notesTextViewPr>
    <p:cViewPr>
      <p:scale>
        <a:sx n="170" d="100"/>
        <a:sy n="170" d="100"/>
      </p:scale>
      <p:origin x="0" y="0"/>
    </p:cViewPr>
  </p:notesTextViewPr>
  <p:sorterViewPr>
    <p:cViewPr>
      <p:scale>
        <a:sx n="50" d="100"/>
        <a:sy n="50" d="100"/>
      </p:scale>
      <p:origin x="0" y="-5748"/>
    </p:cViewPr>
  </p:sorterViewPr>
  <p:notesViewPr>
    <p:cSldViewPr>
      <p:cViewPr varScale="1">
        <p:scale>
          <a:sx n="87" d="100"/>
          <a:sy n="87" d="100"/>
        </p:scale>
        <p:origin x="376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9BF303-ED1C-4321-AFA8-30939E8CC96F}" type="datetimeFigureOut">
              <a:rPr lang="en-US" smtClean="0"/>
              <a:t>11/1/19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1FD2EC-8C94-4812-A2C3-FA3B76E802F6}" type="slidenum">
              <a:rPr lang="en-US" smtClean="0"/>
              <a:t>‹#›</a:t>
            </a:fld>
            <a:endParaRPr lang="en-US"/>
          </a:p>
        </p:txBody>
      </p:sp>
    </p:spTree>
    <p:extLst>
      <p:ext uri="{BB962C8B-B14F-4D97-AF65-F5344CB8AC3E}">
        <p14:creationId xmlns:p14="http://schemas.microsoft.com/office/powerpoint/2010/main" val="207063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9B7F35-F379-47D2-9059-77933E2B13A3}" type="datetimeFigureOut">
              <a:rPr lang="en-US" smtClean="0"/>
              <a:t>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6655C0-7753-4A92-A5AD-CF3AAF4DFD28}" type="slidenum">
              <a:rPr lang="en-US" smtClean="0"/>
              <a:t>‹#›</a:t>
            </a:fld>
            <a:endParaRPr lang="en-US"/>
          </a:p>
        </p:txBody>
      </p:sp>
    </p:spTree>
    <p:extLst>
      <p:ext uri="{BB962C8B-B14F-4D97-AF65-F5344CB8AC3E}">
        <p14:creationId xmlns:p14="http://schemas.microsoft.com/office/powerpoint/2010/main" val="2454120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586655C0-7753-4A92-A5AD-CF3AAF4DFD28}" type="slidenum">
              <a:rPr lang="en-US" smtClean="0"/>
              <a:t>1</a:t>
            </a:fld>
            <a:endParaRPr lang="en-US"/>
          </a:p>
        </p:txBody>
      </p:sp>
    </p:spTree>
    <p:extLst>
      <p:ext uri="{BB962C8B-B14F-4D97-AF65-F5344CB8AC3E}">
        <p14:creationId xmlns:p14="http://schemas.microsoft.com/office/powerpoint/2010/main" val="1522926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Tx/>
              <a:buAutoNum type="arabicPeriod"/>
            </a:pPr>
            <a:r>
              <a:rPr lang="en-US" baseline="0" dirty="0"/>
              <a:t>An input image is passed through the backbone to extract feature map</a:t>
            </a:r>
          </a:p>
          <a:p>
            <a:pPr marL="228600" indent="-228600">
              <a:buFontTx/>
              <a:buAutoNum type="arabicPeriod"/>
            </a:pPr>
            <a:r>
              <a:rPr lang="en-US" baseline="0" dirty="0"/>
              <a:t>Each local feature is assigned to codeword basing on soft weighting [Euclidean distance between feature and codeword]</a:t>
            </a:r>
          </a:p>
        </p:txBody>
      </p:sp>
      <p:sp>
        <p:nvSpPr>
          <p:cNvPr id="4" name="Slide Number Placeholder 3"/>
          <p:cNvSpPr>
            <a:spLocks noGrp="1"/>
          </p:cNvSpPr>
          <p:nvPr>
            <p:ph type="sldNum" sz="quarter" idx="10"/>
          </p:nvPr>
        </p:nvSpPr>
        <p:spPr/>
        <p:txBody>
          <a:bodyPr/>
          <a:lstStyle/>
          <a:p>
            <a:fld id="{586655C0-7753-4A92-A5AD-CF3AAF4DFD28}" type="slidenum">
              <a:rPr lang="en-US" smtClean="0"/>
              <a:t>10</a:t>
            </a:fld>
            <a:endParaRPr lang="en-US"/>
          </a:p>
        </p:txBody>
      </p:sp>
    </p:spTree>
    <p:extLst>
      <p:ext uri="{BB962C8B-B14F-4D97-AF65-F5344CB8AC3E}">
        <p14:creationId xmlns:p14="http://schemas.microsoft.com/office/powerpoint/2010/main" val="3857628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1. A pretrained GAN is used to generate a visual codeword</a:t>
            </a:r>
          </a:p>
          <a:p>
            <a:pPr marL="0" indent="0">
              <a:buFontTx/>
              <a:buNone/>
            </a:pPr>
            <a:r>
              <a:rPr lang="en-US" baseline="0" dirty="0"/>
              <a:t>2. this visual codeword is passed through base network and extracted global pooled feature is taken as the codeword representation. Similarly, we global pool as local descriptors into single vector and extract bow representation from it.</a:t>
            </a:r>
          </a:p>
          <a:p>
            <a:pPr marL="0" indent="0">
              <a:buFontTx/>
              <a:buNone/>
            </a:pPr>
            <a:r>
              <a:rPr lang="en-US" baseline="0" dirty="0"/>
              <a:t>3. End to end trainable system ( although we don’t do it now, alternate optimization between bow network and latent space of GAN can be done)</a:t>
            </a:r>
          </a:p>
          <a:p>
            <a:pPr marL="0" indent="0">
              <a:buFontTx/>
              <a:buNone/>
            </a:pPr>
            <a:r>
              <a:rPr lang="en-US" baseline="0" dirty="0"/>
              <a:t>4. We optimize the latent space of GAN to generate the visual codeword that is close to the trained BoW codewords.</a:t>
            </a:r>
          </a:p>
        </p:txBody>
      </p:sp>
      <p:sp>
        <p:nvSpPr>
          <p:cNvPr id="4" name="Slide Number Placeholder 3"/>
          <p:cNvSpPr>
            <a:spLocks noGrp="1"/>
          </p:cNvSpPr>
          <p:nvPr>
            <p:ph type="sldNum" sz="quarter" idx="10"/>
          </p:nvPr>
        </p:nvSpPr>
        <p:spPr/>
        <p:txBody>
          <a:bodyPr/>
          <a:lstStyle/>
          <a:p>
            <a:fld id="{586655C0-7753-4A92-A5AD-CF3AAF4DFD28}" type="slidenum">
              <a:rPr lang="en-US" smtClean="0"/>
              <a:t>11</a:t>
            </a:fld>
            <a:endParaRPr lang="en-US"/>
          </a:p>
        </p:txBody>
      </p:sp>
    </p:spTree>
    <p:extLst>
      <p:ext uri="{BB962C8B-B14F-4D97-AF65-F5344CB8AC3E}">
        <p14:creationId xmlns:p14="http://schemas.microsoft.com/office/powerpoint/2010/main" val="3723441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Visualization of trained codewords in an end-to-end manner.</a:t>
            </a:r>
          </a:p>
          <a:p>
            <a:pPr marL="0" indent="0">
              <a:buFontTx/>
              <a:buNone/>
            </a:pPr>
            <a:r>
              <a:rPr lang="en-US" baseline="0" dirty="0"/>
              <a:t>Every two rows correspond to trained codewords for a single class. First two rows correspond to class 0 and next tow rows to label 1 etc.,</a:t>
            </a:r>
          </a:p>
        </p:txBody>
      </p:sp>
      <p:sp>
        <p:nvSpPr>
          <p:cNvPr id="4" name="Slide Number Placeholder 3"/>
          <p:cNvSpPr>
            <a:spLocks noGrp="1"/>
          </p:cNvSpPr>
          <p:nvPr>
            <p:ph type="sldNum" sz="quarter" idx="10"/>
          </p:nvPr>
        </p:nvSpPr>
        <p:spPr/>
        <p:txBody>
          <a:bodyPr/>
          <a:lstStyle/>
          <a:p>
            <a:fld id="{586655C0-7753-4A92-A5AD-CF3AAF4DFD28}" type="slidenum">
              <a:rPr lang="en-US" smtClean="0"/>
              <a:t>12</a:t>
            </a:fld>
            <a:endParaRPr lang="en-US"/>
          </a:p>
        </p:txBody>
      </p:sp>
    </p:spTree>
    <p:extLst>
      <p:ext uri="{BB962C8B-B14F-4D97-AF65-F5344CB8AC3E}">
        <p14:creationId xmlns:p14="http://schemas.microsoft.com/office/powerpoint/2010/main" val="1681993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Input images from MNIST dataset.</a:t>
            </a:r>
          </a:p>
          <a:p>
            <a:pPr marL="0" indent="0">
              <a:buFontTx/>
              <a:buNone/>
            </a:pPr>
            <a:r>
              <a:rPr lang="en-US" baseline="0" dirty="0"/>
              <a:t>Every row has images sampled from a particular label</a:t>
            </a:r>
          </a:p>
        </p:txBody>
      </p:sp>
      <p:sp>
        <p:nvSpPr>
          <p:cNvPr id="4" name="Slide Number Placeholder 3"/>
          <p:cNvSpPr>
            <a:spLocks noGrp="1"/>
          </p:cNvSpPr>
          <p:nvPr>
            <p:ph type="sldNum" sz="quarter" idx="10"/>
          </p:nvPr>
        </p:nvSpPr>
        <p:spPr/>
        <p:txBody>
          <a:bodyPr/>
          <a:lstStyle/>
          <a:p>
            <a:fld id="{586655C0-7753-4A92-A5AD-CF3AAF4DFD28}" type="slidenum">
              <a:rPr lang="en-US" smtClean="0"/>
              <a:t>13</a:t>
            </a:fld>
            <a:endParaRPr lang="en-US"/>
          </a:p>
        </p:txBody>
      </p:sp>
    </p:spTree>
    <p:extLst>
      <p:ext uri="{BB962C8B-B14F-4D97-AF65-F5344CB8AC3E}">
        <p14:creationId xmlns:p14="http://schemas.microsoft.com/office/powerpoint/2010/main" val="203113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Activated codewords are semantically similar to input image</a:t>
            </a:r>
          </a:p>
        </p:txBody>
      </p:sp>
      <p:sp>
        <p:nvSpPr>
          <p:cNvPr id="4" name="Slide Number Placeholder 3"/>
          <p:cNvSpPr>
            <a:spLocks noGrp="1"/>
          </p:cNvSpPr>
          <p:nvPr>
            <p:ph type="sldNum" sz="quarter" idx="10"/>
          </p:nvPr>
        </p:nvSpPr>
        <p:spPr/>
        <p:txBody>
          <a:bodyPr/>
          <a:lstStyle/>
          <a:p>
            <a:fld id="{586655C0-7753-4A92-A5AD-CF3AAF4DFD28}" type="slidenum">
              <a:rPr lang="en-US" smtClean="0"/>
              <a:t>14</a:t>
            </a:fld>
            <a:endParaRPr lang="en-US"/>
          </a:p>
        </p:txBody>
      </p:sp>
    </p:spTree>
    <p:extLst>
      <p:ext uri="{BB962C8B-B14F-4D97-AF65-F5344CB8AC3E}">
        <p14:creationId xmlns:p14="http://schemas.microsoft.com/office/powerpoint/2010/main" val="1921550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586655C0-7753-4A92-A5AD-CF3AAF4DFD28}" type="slidenum">
              <a:rPr lang="en-US" smtClean="0"/>
              <a:t>15</a:t>
            </a:fld>
            <a:endParaRPr lang="en-US"/>
          </a:p>
        </p:txBody>
      </p:sp>
    </p:spTree>
    <p:extLst>
      <p:ext uri="{BB962C8B-B14F-4D97-AF65-F5344CB8AC3E}">
        <p14:creationId xmlns:p14="http://schemas.microsoft.com/office/powerpoint/2010/main" val="3274710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586655C0-7753-4A92-A5AD-CF3AAF4DFD28}" type="slidenum">
              <a:rPr lang="en-US" smtClean="0"/>
              <a:t>16</a:t>
            </a:fld>
            <a:endParaRPr lang="en-US"/>
          </a:p>
        </p:txBody>
      </p:sp>
    </p:spTree>
    <p:extLst>
      <p:ext uri="{BB962C8B-B14F-4D97-AF65-F5344CB8AC3E}">
        <p14:creationId xmlns:p14="http://schemas.microsoft.com/office/powerpoint/2010/main" val="976768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586655C0-7753-4A92-A5AD-CF3AAF4DFD28}" type="slidenum">
              <a:rPr lang="en-US" smtClean="0"/>
              <a:t>17</a:t>
            </a:fld>
            <a:endParaRPr lang="en-US"/>
          </a:p>
        </p:txBody>
      </p:sp>
    </p:spTree>
    <p:extLst>
      <p:ext uri="{BB962C8B-B14F-4D97-AF65-F5344CB8AC3E}">
        <p14:creationId xmlns:p14="http://schemas.microsoft.com/office/powerpoint/2010/main" val="2500936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586655C0-7753-4A92-A5AD-CF3AAF4DFD28}" type="slidenum">
              <a:rPr lang="en-US" smtClean="0"/>
              <a:t>18</a:t>
            </a:fld>
            <a:endParaRPr lang="en-US"/>
          </a:p>
        </p:txBody>
      </p:sp>
    </p:spTree>
    <p:extLst>
      <p:ext uri="{BB962C8B-B14F-4D97-AF65-F5344CB8AC3E}">
        <p14:creationId xmlns:p14="http://schemas.microsoft.com/office/powerpoint/2010/main" val="2794277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586655C0-7753-4A92-A5AD-CF3AAF4DFD28}" type="slidenum">
              <a:rPr lang="en-US" smtClean="0"/>
              <a:t>19</a:t>
            </a:fld>
            <a:endParaRPr lang="en-US"/>
          </a:p>
        </p:txBody>
      </p:sp>
    </p:spTree>
    <p:extLst>
      <p:ext uri="{BB962C8B-B14F-4D97-AF65-F5344CB8AC3E}">
        <p14:creationId xmlns:p14="http://schemas.microsoft.com/office/powerpoint/2010/main" val="3685539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1.Understanding internal dynamics of neural network predictions through semantic codewords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2. Leverage semantic codewords to detect adversarial samples</a:t>
            </a:r>
          </a:p>
        </p:txBody>
      </p:sp>
      <p:sp>
        <p:nvSpPr>
          <p:cNvPr id="4" name="Slide Number Placeholder 3"/>
          <p:cNvSpPr>
            <a:spLocks noGrp="1"/>
          </p:cNvSpPr>
          <p:nvPr>
            <p:ph type="sldNum" sz="quarter" idx="10"/>
          </p:nvPr>
        </p:nvSpPr>
        <p:spPr/>
        <p:txBody>
          <a:bodyPr/>
          <a:lstStyle/>
          <a:p>
            <a:fld id="{586655C0-7753-4A92-A5AD-CF3AAF4DFD28}" type="slidenum">
              <a:rPr lang="en-US" smtClean="0"/>
              <a:t>2</a:t>
            </a:fld>
            <a:endParaRPr lang="en-US"/>
          </a:p>
        </p:txBody>
      </p:sp>
    </p:spTree>
    <p:extLst>
      <p:ext uri="{BB962C8B-B14F-4D97-AF65-F5344CB8AC3E}">
        <p14:creationId xmlns:p14="http://schemas.microsoft.com/office/powerpoint/2010/main" val="1347824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586655C0-7753-4A92-A5AD-CF3AAF4DFD28}" type="slidenum">
              <a:rPr lang="en-US" smtClean="0"/>
              <a:t>20</a:t>
            </a:fld>
            <a:endParaRPr lang="en-US"/>
          </a:p>
        </p:txBody>
      </p:sp>
    </p:spTree>
    <p:extLst>
      <p:ext uri="{BB962C8B-B14F-4D97-AF65-F5344CB8AC3E}">
        <p14:creationId xmlns:p14="http://schemas.microsoft.com/office/powerpoint/2010/main" val="3529432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586655C0-7753-4A92-A5AD-CF3AAF4DFD28}" type="slidenum">
              <a:rPr lang="en-US" smtClean="0"/>
              <a:t>21</a:t>
            </a:fld>
            <a:endParaRPr lang="en-US"/>
          </a:p>
        </p:txBody>
      </p:sp>
    </p:spTree>
    <p:extLst>
      <p:ext uri="{BB962C8B-B14F-4D97-AF65-F5344CB8AC3E}">
        <p14:creationId xmlns:p14="http://schemas.microsoft.com/office/powerpoint/2010/main" val="3300050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586655C0-7753-4A92-A5AD-CF3AAF4DFD28}" type="slidenum">
              <a:rPr lang="en-US" smtClean="0"/>
              <a:t>22</a:t>
            </a:fld>
            <a:endParaRPr lang="en-US"/>
          </a:p>
        </p:txBody>
      </p:sp>
    </p:spTree>
    <p:extLst>
      <p:ext uri="{BB962C8B-B14F-4D97-AF65-F5344CB8AC3E}">
        <p14:creationId xmlns:p14="http://schemas.microsoft.com/office/powerpoint/2010/main" val="3338682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586655C0-7753-4A92-A5AD-CF3AAF4DFD28}" type="slidenum">
              <a:rPr lang="en-US" smtClean="0"/>
              <a:t>23</a:t>
            </a:fld>
            <a:endParaRPr lang="en-US"/>
          </a:p>
        </p:txBody>
      </p:sp>
    </p:spTree>
    <p:extLst>
      <p:ext uri="{BB962C8B-B14F-4D97-AF65-F5344CB8AC3E}">
        <p14:creationId xmlns:p14="http://schemas.microsoft.com/office/powerpoint/2010/main" val="3215672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586655C0-7753-4A92-A5AD-CF3AAF4DFD28}" type="slidenum">
              <a:rPr lang="en-US" smtClean="0"/>
              <a:t>24</a:t>
            </a:fld>
            <a:endParaRPr lang="en-US"/>
          </a:p>
        </p:txBody>
      </p:sp>
    </p:spTree>
    <p:extLst>
      <p:ext uri="{BB962C8B-B14F-4D97-AF65-F5344CB8AC3E}">
        <p14:creationId xmlns:p14="http://schemas.microsoft.com/office/powerpoint/2010/main" val="711791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Pass the input image and activated visual codeword to the detector.</a:t>
            </a:r>
          </a:p>
          <a:p>
            <a:pPr marL="0" indent="0">
              <a:buFontTx/>
              <a:buNone/>
            </a:pPr>
            <a:r>
              <a:rPr lang="en-US" baseline="0" dirty="0"/>
              <a:t>Detector is a Siamese network trained to compare the similarity between the image</a:t>
            </a:r>
          </a:p>
          <a:p>
            <a:pPr marL="0" indent="0">
              <a:buFontTx/>
              <a:buNone/>
            </a:pPr>
            <a:r>
              <a:rPr lang="en-US" baseline="0" dirty="0"/>
              <a:t>The Activated codewords for adversarial samples are visually dissimilar</a:t>
            </a:r>
          </a:p>
        </p:txBody>
      </p:sp>
      <p:sp>
        <p:nvSpPr>
          <p:cNvPr id="4" name="Slide Number Placeholder 3"/>
          <p:cNvSpPr>
            <a:spLocks noGrp="1"/>
          </p:cNvSpPr>
          <p:nvPr>
            <p:ph type="sldNum" sz="quarter" idx="10"/>
          </p:nvPr>
        </p:nvSpPr>
        <p:spPr/>
        <p:txBody>
          <a:bodyPr/>
          <a:lstStyle/>
          <a:p>
            <a:fld id="{586655C0-7753-4A92-A5AD-CF3AAF4DFD28}" type="slidenum">
              <a:rPr lang="en-US" smtClean="0"/>
              <a:t>25</a:t>
            </a:fld>
            <a:endParaRPr lang="en-US"/>
          </a:p>
        </p:txBody>
      </p:sp>
    </p:spTree>
    <p:extLst>
      <p:ext uri="{BB962C8B-B14F-4D97-AF65-F5344CB8AC3E}">
        <p14:creationId xmlns:p14="http://schemas.microsoft.com/office/powerpoint/2010/main" val="1104429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adversarial </a:t>
            </a:r>
            <a:r>
              <a:rPr lang="en-US" baseline="0" dirty="0" err="1"/>
              <a:t>sampels</a:t>
            </a:r>
            <a:r>
              <a:rPr lang="en-US" baseline="0" dirty="0"/>
              <a:t> generated using Iterative fast gradient sign method (IFGSM)</a:t>
            </a:r>
          </a:p>
        </p:txBody>
      </p:sp>
      <p:sp>
        <p:nvSpPr>
          <p:cNvPr id="4" name="Slide Number Placeholder 3"/>
          <p:cNvSpPr>
            <a:spLocks noGrp="1"/>
          </p:cNvSpPr>
          <p:nvPr>
            <p:ph type="sldNum" sz="quarter" idx="10"/>
          </p:nvPr>
        </p:nvSpPr>
        <p:spPr/>
        <p:txBody>
          <a:bodyPr/>
          <a:lstStyle/>
          <a:p>
            <a:fld id="{586655C0-7753-4A92-A5AD-CF3AAF4DFD28}" type="slidenum">
              <a:rPr lang="en-US" smtClean="0"/>
              <a:t>26</a:t>
            </a:fld>
            <a:endParaRPr lang="en-US"/>
          </a:p>
        </p:txBody>
      </p:sp>
    </p:spTree>
    <p:extLst>
      <p:ext uri="{BB962C8B-B14F-4D97-AF65-F5344CB8AC3E}">
        <p14:creationId xmlns:p14="http://schemas.microsoft.com/office/powerpoint/2010/main" val="315249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We observe that activated codewords are not similar to input image and hence we cast adversarial detection as a image similarity problem with the input image</a:t>
            </a:r>
          </a:p>
        </p:txBody>
      </p:sp>
      <p:sp>
        <p:nvSpPr>
          <p:cNvPr id="4" name="Slide Number Placeholder 3"/>
          <p:cNvSpPr>
            <a:spLocks noGrp="1"/>
          </p:cNvSpPr>
          <p:nvPr>
            <p:ph type="sldNum" sz="quarter" idx="10"/>
          </p:nvPr>
        </p:nvSpPr>
        <p:spPr/>
        <p:txBody>
          <a:bodyPr/>
          <a:lstStyle/>
          <a:p>
            <a:fld id="{586655C0-7753-4A92-A5AD-CF3AAF4DFD28}" type="slidenum">
              <a:rPr lang="en-US" smtClean="0"/>
              <a:t>27</a:t>
            </a:fld>
            <a:endParaRPr lang="en-US"/>
          </a:p>
        </p:txBody>
      </p:sp>
    </p:spTree>
    <p:extLst>
      <p:ext uri="{BB962C8B-B14F-4D97-AF65-F5344CB8AC3E}">
        <p14:creationId xmlns:p14="http://schemas.microsoft.com/office/powerpoint/2010/main" val="2676716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adversarial </a:t>
            </a:r>
            <a:r>
              <a:rPr lang="en-US" baseline="0" dirty="0" err="1"/>
              <a:t>sampels</a:t>
            </a:r>
            <a:r>
              <a:rPr lang="en-US" baseline="0" dirty="0"/>
              <a:t> generated using Iterative fast gradient sign method (IFGSM)</a:t>
            </a:r>
          </a:p>
        </p:txBody>
      </p:sp>
      <p:sp>
        <p:nvSpPr>
          <p:cNvPr id="4" name="Slide Number Placeholder 3"/>
          <p:cNvSpPr>
            <a:spLocks noGrp="1"/>
          </p:cNvSpPr>
          <p:nvPr>
            <p:ph type="sldNum" sz="quarter" idx="10"/>
          </p:nvPr>
        </p:nvSpPr>
        <p:spPr/>
        <p:txBody>
          <a:bodyPr/>
          <a:lstStyle/>
          <a:p>
            <a:fld id="{586655C0-7753-4A92-A5AD-CF3AAF4DFD28}" type="slidenum">
              <a:rPr lang="en-US" smtClean="0"/>
              <a:t>28</a:t>
            </a:fld>
            <a:endParaRPr lang="en-US"/>
          </a:p>
        </p:txBody>
      </p:sp>
    </p:spTree>
    <p:extLst>
      <p:ext uri="{BB962C8B-B14F-4D97-AF65-F5344CB8AC3E}">
        <p14:creationId xmlns:p14="http://schemas.microsoft.com/office/powerpoint/2010/main" val="3526577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adversarial </a:t>
            </a:r>
            <a:r>
              <a:rPr lang="en-US" baseline="0" dirty="0" err="1"/>
              <a:t>sampels</a:t>
            </a:r>
            <a:r>
              <a:rPr lang="en-US" baseline="0" dirty="0"/>
              <a:t> generated using Iterative fast gradient sign method (IFGSM)</a:t>
            </a:r>
          </a:p>
        </p:txBody>
      </p:sp>
      <p:sp>
        <p:nvSpPr>
          <p:cNvPr id="4" name="Slide Number Placeholder 3"/>
          <p:cNvSpPr>
            <a:spLocks noGrp="1"/>
          </p:cNvSpPr>
          <p:nvPr>
            <p:ph type="sldNum" sz="quarter" idx="10"/>
          </p:nvPr>
        </p:nvSpPr>
        <p:spPr/>
        <p:txBody>
          <a:bodyPr/>
          <a:lstStyle/>
          <a:p>
            <a:fld id="{586655C0-7753-4A92-A5AD-CF3AAF4DFD28}" type="slidenum">
              <a:rPr lang="en-US" smtClean="0"/>
              <a:t>29</a:t>
            </a:fld>
            <a:endParaRPr lang="en-US"/>
          </a:p>
        </p:txBody>
      </p:sp>
    </p:spTree>
    <p:extLst>
      <p:ext uri="{BB962C8B-B14F-4D97-AF65-F5344CB8AC3E}">
        <p14:creationId xmlns:p14="http://schemas.microsoft.com/office/powerpoint/2010/main" val="414843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err="1"/>
              <a:t>Sivic</a:t>
            </a:r>
            <a:r>
              <a:rPr lang="en-US" dirty="0"/>
              <a:t> et al. Text retrieval – First usage of bag of words in Image domain for task of image retrieval</a:t>
            </a:r>
          </a:p>
          <a:p>
            <a:pPr marL="228600" indent="-228600">
              <a:buAutoNum type="arabicPeriod"/>
            </a:pPr>
            <a:r>
              <a:rPr lang="en-US" dirty="0" err="1"/>
              <a:t>Herve</a:t>
            </a:r>
            <a:r>
              <a:rPr lang="en-US" dirty="0"/>
              <a:t> et al., Aggregates local descriptors through VLAD pooling</a:t>
            </a:r>
          </a:p>
          <a:p>
            <a:pPr marL="228600" indent="-228600">
              <a:buAutoNum type="arabicPeriod"/>
            </a:pPr>
            <a:r>
              <a:rPr lang="en-US" dirty="0"/>
              <a:t>Gong et al.,– First usage of VLAD, BoW on extracted CNN features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86655C0-7753-4A92-A5AD-CF3AAF4DFD28}" type="slidenum">
              <a:rPr lang="en-US" smtClean="0"/>
              <a:t>3</a:t>
            </a:fld>
            <a:endParaRPr lang="en-US"/>
          </a:p>
        </p:txBody>
      </p:sp>
    </p:spTree>
    <p:extLst>
      <p:ext uri="{BB962C8B-B14F-4D97-AF65-F5344CB8AC3E}">
        <p14:creationId xmlns:p14="http://schemas.microsoft.com/office/powerpoint/2010/main" val="912131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adversarial </a:t>
            </a:r>
            <a:r>
              <a:rPr lang="en-US" baseline="0" dirty="0" err="1"/>
              <a:t>sampels</a:t>
            </a:r>
            <a:r>
              <a:rPr lang="en-US" baseline="0" dirty="0"/>
              <a:t> generated using Iterative fast gradient sign method (IFGSM)</a:t>
            </a:r>
          </a:p>
        </p:txBody>
      </p:sp>
      <p:sp>
        <p:nvSpPr>
          <p:cNvPr id="4" name="Slide Number Placeholder 3"/>
          <p:cNvSpPr>
            <a:spLocks noGrp="1"/>
          </p:cNvSpPr>
          <p:nvPr>
            <p:ph type="sldNum" sz="quarter" idx="10"/>
          </p:nvPr>
        </p:nvSpPr>
        <p:spPr/>
        <p:txBody>
          <a:bodyPr/>
          <a:lstStyle/>
          <a:p>
            <a:fld id="{586655C0-7753-4A92-A5AD-CF3AAF4DFD28}" type="slidenum">
              <a:rPr lang="en-US" smtClean="0"/>
              <a:t>30</a:t>
            </a:fld>
            <a:endParaRPr lang="en-US"/>
          </a:p>
        </p:txBody>
      </p:sp>
    </p:spTree>
    <p:extLst>
      <p:ext uri="{BB962C8B-B14F-4D97-AF65-F5344CB8AC3E}">
        <p14:creationId xmlns:p14="http://schemas.microsoft.com/office/powerpoint/2010/main" val="1072006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adversarial </a:t>
            </a:r>
            <a:r>
              <a:rPr lang="en-US" baseline="0" dirty="0" err="1"/>
              <a:t>sampels</a:t>
            </a:r>
            <a:r>
              <a:rPr lang="en-US" baseline="0" dirty="0"/>
              <a:t> generated using Iterative fast gradient sign method (IFGSM)</a:t>
            </a:r>
          </a:p>
        </p:txBody>
      </p:sp>
      <p:sp>
        <p:nvSpPr>
          <p:cNvPr id="4" name="Slide Number Placeholder 3"/>
          <p:cNvSpPr>
            <a:spLocks noGrp="1"/>
          </p:cNvSpPr>
          <p:nvPr>
            <p:ph type="sldNum" sz="quarter" idx="10"/>
          </p:nvPr>
        </p:nvSpPr>
        <p:spPr/>
        <p:txBody>
          <a:bodyPr/>
          <a:lstStyle/>
          <a:p>
            <a:fld id="{586655C0-7753-4A92-A5AD-CF3AAF4DFD28}" type="slidenum">
              <a:rPr lang="en-US" smtClean="0"/>
              <a:t>31</a:t>
            </a:fld>
            <a:endParaRPr lang="en-US"/>
          </a:p>
        </p:txBody>
      </p:sp>
    </p:spTree>
    <p:extLst>
      <p:ext uri="{BB962C8B-B14F-4D97-AF65-F5344CB8AC3E}">
        <p14:creationId xmlns:p14="http://schemas.microsoft.com/office/powerpoint/2010/main" val="1003931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WHITE BOX CLASSIFER BUT DETECTOR </a:t>
            </a:r>
            <a:r>
              <a:rPr lang="en-US" dirty="0" err="1"/>
              <a:t>iS</a:t>
            </a:r>
            <a:r>
              <a:rPr lang="en-US" dirty="0"/>
              <a:t> BLACKBOX</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Our work outperforms the MD-  </a:t>
            </a:r>
            <a:r>
              <a:rPr lang="en-US" dirty="0" err="1"/>
              <a:t>Mahalanobis</a:t>
            </a:r>
            <a:r>
              <a:rPr lang="en-US" dirty="0"/>
              <a:t> distance based attack detection. </a:t>
            </a:r>
            <a:r>
              <a:rPr lang="en-US" dirty="0" err="1"/>
              <a:t>Mahalanobis</a:t>
            </a:r>
            <a:r>
              <a:rPr lang="en-US" dirty="0"/>
              <a:t> distance is computed between the features and </a:t>
            </a:r>
            <a:r>
              <a:rPr lang="en-US" dirty="0" err="1"/>
              <a:t>prelearnt</a:t>
            </a:r>
            <a:r>
              <a:rPr lang="en-US" dirty="0"/>
              <a:t> gaussian </a:t>
            </a:r>
            <a:r>
              <a:rPr lang="en-US" dirty="0" err="1"/>
              <a:t>centeres</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Normal samples are close to gaussian centers while the adversarial samples are away from the gaussian centers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BIM-a: Basic iterative method with fast gradient sign method run for fixed iterations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BIM-b: Same as BIM-a except the gradient updates are stopped at iterations as soon input image is fooled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CW: </a:t>
            </a:r>
            <a:r>
              <a:rPr lang="en-US" dirty="0" err="1"/>
              <a:t>Carlini</a:t>
            </a:r>
            <a:r>
              <a:rPr lang="en-US" dirty="0"/>
              <a:t> </a:t>
            </a:r>
            <a:r>
              <a:rPr lang="en-US" dirty="0" err="1"/>
              <a:t>wagner</a:t>
            </a:r>
            <a:r>
              <a:rPr lang="en-US" dirty="0"/>
              <a:t> optimization attack, powerful</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86655C0-7753-4A92-A5AD-CF3AAF4DFD28}" type="slidenum">
              <a:rPr lang="en-US" smtClean="0"/>
              <a:t>32</a:t>
            </a:fld>
            <a:endParaRPr lang="en-US"/>
          </a:p>
        </p:txBody>
      </p:sp>
    </p:spTree>
    <p:extLst>
      <p:ext uri="{BB962C8B-B14F-4D97-AF65-F5344CB8AC3E}">
        <p14:creationId xmlns:p14="http://schemas.microsoft.com/office/powerpoint/2010/main" val="902358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WHITE BOX CLASSIFER BUT DETECTOR </a:t>
            </a:r>
            <a:r>
              <a:rPr lang="en-US" dirty="0" err="1"/>
              <a:t>iS</a:t>
            </a:r>
            <a:r>
              <a:rPr lang="en-US" dirty="0"/>
              <a:t> BLACKBOX</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Our work outperforms the MD-  </a:t>
            </a:r>
            <a:r>
              <a:rPr lang="en-US" dirty="0" err="1"/>
              <a:t>Mahalanobis</a:t>
            </a:r>
            <a:r>
              <a:rPr lang="en-US" dirty="0"/>
              <a:t> distance based attack detection. </a:t>
            </a:r>
            <a:r>
              <a:rPr lang="en-US" dirty="0" err="1"/>
              <a:t>Mahalanobis</a:t>
            </a:r>
            <a:r>
              <a:rPr lang="en-US" dirty="0"/>
              <a:t> distance is computed between the features and </a:t>
            </a:r>
            <a:r>
              <a:rPr lang="en-US" dirty="0" err="1"/>
              <a:t>prelearnt</a:t>
            </a:r>
            <a:r>
              <a:rPr lang="en-US" dirty="0"/>
              <a:t> gaussian </a:t>
            </a:r>
            <a:r>
              <a:rPr lang="en-US" dirty="0" err="1"/>
              <a:t>centeres</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Normal samples are close to gaussian centers while the adversarial samples are away from the gaussian centers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BIM-a: Basic iterative method with fast gradient sign method run for fixed iterations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BIM-b: Same as BIM-a except the gradient updates are stopped at iterations as soon input image is fooled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CW: </a:t>
            </a:r>
            <a:r>
              <a:rPr lang="en-US" dirty="0" err="1"/>
              <a:t>Carlini</a:t>
            </a:r>
            <a:r>
              <a:rPr lang="en-US" dirty="0"/>
              <a:t> </a:t>
            </a:r>
            <a:r>
              <a:rPr lang="en-US" dirty="0" err="1"/>
              <a:t>wagner</a:t>
            </a:r>
            <a:r>
              <a:rPr lang="en-US" dirty="0"/>
              <a:t> optimization attack, powerful</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86655C0-7753-4A92-A5AD-CF3AAF4DFD28}" type="slidenum">
              <a:rPr lang="en-US" smtClean="0"/>
              <a:t>33</a:t>
            </a:fld>
            <a:endParaRPr lang="en-US"/>
          </a:p>
        </p:txBody>
      </p:sp>
    </p:spTree>
    <p:extLst>
      <p:ext uri="{BB962C8B-B14F-4D97-AF65-F5344CB8AC3E}">
        <p14:creationId xmlns:p14="http://schemas.microsoft.com/office/powerpoint/2010/main" val="8239129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WHITE BOX CLASSIFER BUT DETECTOR </a:t>
            </a:r>
            <a:r>
              <a:rPr lang="en-US" dirty="0" err="1"/>
              <a:t>iS</a:t>
            </a:r>
            <a:r>
              <a:rPr lang="en-US" dirty="0"/>
              <a:t> BLACKBOX</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Our work outperforms the MD-  </a:t>
            </a:r>
            <a:r>
              <a:rPr lang="en-US" dirty="0" err="1"/>
              <a:t>Mahalanobis</a:t>
            </a:r>
            <a:r>
              <a:rPr lang="en-US" dirty="0"/>
              <a:t> distance based attack detection. </a:t>
            </a:r>
            <a:r>
              <a:rPr lang="en-US" dirty="0" err="1"/>
              <a:t>Mahalanobis</a:t>
            </a:r>
            <a:r>
              <a:rPr lang="en-US" dirty="0"/>
              <a:t> distance is computed between the features and </a:t>
            </a:r>
            <a:r>
              <a:rPr lang="en-US" dirty="0" err="1"/>
              <a:t>prelearnt</a:t>
            </a:r>
            <a:r>
              <a:rPr lang="en-US" dirty="0"/>
              <a:t> gaussian </a:t>
            </a:r>
            <a:r>
              <a:rPr lang="en-US" dirty="0" err="1"/>
              <a:t>centeres</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Normal samples are close to gaussian centers while the adversarial samples are away from the gaussian centers</a:t>
            </a:r>
          </a:p>
        </p:txBody>
      </p:sp>
      <p:sp>
        <p:nvSpPr>
          <p:cNvPr id="4" name="Slide Number Placeholder 3"/>
          <p:cNvSpPr>
            <a:spLocks noGrp="1"/>
          </p:cNvSpPr>
          <p:nvPr>
            <p:ph type="sldNum" sz="quarter" idx="10"/>
          </p:nvPr>
        </p:nvSpPr>
        <p:spPr/>
        <p:txBody>
          <a:bodyPr/>
          <a:lstStyle/>
          <a:p>
            <a:fld id="{586655C0-7753-4A92-A5AD-CF3AAF4DFD28}" type="slidenum">
              <a:rPr lang="en-US" smtClean="0"/>
              <a:t>34</a:t>
            </a:fld>
            <a:endParaRPr lang="en-US"/>
          </a:p>
        </p:txBody>
      </p:sp>
    </p:spTree>
    <p:extLst>
      <p:ext uri="{BB962C8B-B14F-4D97-AF65-F5344CB8AC3E}">
        <p14:creationId xmlns:p14="http://schemas.microsoft.com/office/powerpoint/2010/main" val="188857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WHITE BOX CLASSIFER BUT DETECTOR </a:t>
            </a:r>
            <a:r>
              <a:rPr lang="en-US" dirty="0" err="1"/>
              <a:t>iS</a:t>
            </a:r>
            <a:r>
              <a:rPr lang="en-US" dirty="0"/>
              <a:t> BLACKBOX</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Our work outperforms the MD-  </a:t>
            </a:r>
            <a:r>
              <a:rPr lang="en-US" dirty="0" err="1"/>
              <a:t>Mahalanobis</a:t>
            </a:r>
            <a:r>
              <a:rPr lang="en-US" dirty="0"/>
              <a:t> distance based attack detection. </a:t>
            </a:r>
            <a:r>
              <a:rPr lang="en-US" dirty="0" err="1"/>
              <a:t>Mahalanobis</a:t>
            </a:r>
            <a:r>
              <a:rPr lang="en-US" dirty="0"/>
              <a:t> distance is computed between the features and </a:t>
            </a:r>
            <a:r>
              <a:rPr lang="en-US" dirty="0" err="1"/>
              <a:t>prelearnt</a:t>
            </a:r>
            <a:r>
              <a:rPr lang="en-US" dirty="0"/>
              <a:t> gaussian </a:t>
            </a:r>
            <a:r>
              <a:rPr lang="en-US" dirty="0" err="1"/>
              <a:t>centeres</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Normal samples are close to gaussian centers while the adversarial samples are away from the gaussian centers</a:t>
            </a:r>
          </a:p>
        </p:txBody>
      </p:sp>
      <p:sp>
        <p:nvSpPr>
          <p:cNvPr id="4" name="Slide Number Placeholder 3"/>
          <p:cNvSpPr>
            <a:spLocks noGrp="1"/>
          </p:cNvSpPr>
          <p:nvPr>
            <p:ph type="sldNum" sz="quarter" idx="10"/>
          </p:nvPr>
        </p:nvSpPr>
        <p:spPr/>
        <p:txBody>
          <a:bodyPr/>
          <a:lstStyle/>
          <a:p>
            <a:fld id="{586655C0-7753-4A92-A5AD-CF3AAF4DFD28}" type="slidenum">
              <a:rPr lang="en-US" smtClean="0"/>
              <a:t>35</a:t>
            </a:fld>
            <a:endParaRPr lang="en-US"/>
          </a:p>
        </p:txBody>
      </p:sp>
    </p:spTree>
    <p:extLst>
      <p:ext uri="{BB962C8B-B14F-4D97-AF65-F5344CB8AC3E}">
        <p14:creationId xmlns:p14="http://schemas.microsoft.com/office/powerpoint/2010/main" val="3659297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this table, we show that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An detector trained with BIM-a in our case generalizes well to other attacks.</a:t>
            </a:r>
          </a:p>
        </p:txBody>
      </p:sp>
      <p:sp>
        <p:nvSpPr>
          <p:cNvPr id="4" name="Slide Number Placeholder 3"/>
          <p:cNvSpPr>
            <a:spLocks noGrp="1"/>
          </p:cNvSpPr>
          <p:nvPr>
            <p:ph type="sldNum" sz="quarter" idx="10"/>
          </p:nvPr>
        </p:nvSpPr>
        <p:spPr/>
        <p:txBody>
          <a:bodyPr/>
          <a:lstStyle/>
          <a:p>
            <a:fld id="{586655C0-7753-4A92-A5AD-CF3AAF4DFD28}" type="slidenum">
              <a:rPr lang="en-US" smtClean="0"/>
              <a:t>36</a:t>
            </a:fld>
            <a:endParaRPr lang="en-US"/>
          </a:p>
        </p:txBody>
      </p:sp>
    </p:spTree>
    <p:extLst>
      <p:ext uri="{BB962C8B-B14F-4D97-AF65-F5344CB8AC3E}">
        <p14:creationId xmlns:p14="http://schemas.microsoft.com/office/powerpoint/2010/main" val="3180579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Success rate of fooling detector by exposing it to attacker is very high in CW optimization attack (third column)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By </a:t>
            </a:r>
            <a:r>
              <a:rPr lang="en-US" dirty="0" err="1"/>
              <a:t>adversarially</a:t>
            </a:r>
            <a:r>
              <a:rPr lang="en-US" dirty="0"/>
              <a:t> training the detector on the fly, we make it robust , although CW attack is still successful in fooling the detector ( 8% rate on MNIST, 27% on FMNIST)</a:t>
            </a:r>
          </a:p>
        </p:txBody>
      </p:sp>
      <p:sp>
        <p:nvSpPr>
          <p:cNvPr id="4" name="Slide Number Placeholder 3"/>
          <p:cNvSpPr>
            <a:spLocks noGrp="1"/>
          </p:cNvSpPr>
          <p:nvPr>
            <p:ph type="sldNum" sz="quarter" idx="10"/>
          </p:nvPr>
        </p:nvSpPr>
        <p:spPr/>
        <p:txBody>
          <a:bodyPr/>
          <a:lstStyle/>
          <a:p>
            <a:fld id="{586655C0-7753-4A92-A5AD-CF3AAF4DFD28}" type="slidenum">
              <a:rPr lang="en-US" smtClean="0"/>
              <a:t>37</a:t>
            </a:fld>
            <a:endParaRPr lang="en-US"/>
          </a:p>
        </p:txBody>
      </p:sp>
    </p:spTree>
    <p:extLst>
      <p:ext uri="{BB962C8B-B14F-4D97-AF65-F5344CB8AC3E}">
        <p14:creationId xmlns:p14="http://schemas.microsoft.com/office/powerpoint/2010/main" val="8615000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detect the out of distribution samples by passing the input image and activated codeword.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For out of distribution datasets, the samples are visually dissimilar to activated codewords of In-distribution classes.</a:t>
            </a:r>
          </a:p>
        </p:txBody>
      </p:sp>
      <p:sp>
        <p:nvSpPr>
          <p:cNvPr id="4" name="Slide Number Placeholder 3"/>
          <p:cNvSpPr>
            <a:spLocks noGrp="1"/>
          </p:cNvSpPr>
          <p:nvPr>
            <p:ph type="sldNum" sz="quarter" idx="10"/>
          </p:nvPr>
        </p:nvSpPr>
        <p:spPr/>
        <p:txBody>
          <a:bodyPr/>
          <a:lstStyle/>
          <a:p>
            <a:fld id="{586655C0-7753-4A92-A5AD-CF3AAF4DFD28}" type="slidenum">
              <a:rPr lang="en-US" smtClean="0"/>
              <a:t>38</a:t>
            </a:fld>
            <a:endParaRPr lang="en-US"/>
          </a:p>
        </p:txBody>
      </p:sp>
    </p:spTree>
    <p:extLst>
      <p:ext uri="{BB962C8B-B14F-4D97-AF65-F5344CB8AC3E}">
        <p14:creationId xmlns:p14="http://schemas.microsoft.com/office/powerpoint/2010/main" val="26216311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detect the out of distribution samples by passing the input image and activated codeword.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For out of distribution datasets, the samples are visually dissimilar to activated codewords of In-distribution classes.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Baseline : max confidence of the </a:t>
            </a:r>
            <a:r>
              <a:rPr lang="en-US" dirty="0" err="1"/>
              <a:t>softmax</a:t>
            </a:r>
            <a:r>
              <a:rPr lang="en-US" dirty="0"/>
              <a:t> layer</a:t>
            </a:r>
          </a:p>
        </p:txBody>
      </p:sp>
      <p:sp>
        <p:nvSpPr>
          <p:cNvPr id="4" name="Slide Number Placeholder 3"/>
          <p:cNvSpPr>
            <a:spLocks noGrp="1"/>
          </p:cNvSpPr>
          <p:nvPr>
            <p:ph type="sldNum" sz="quarter" idx="10"/>
          </p:nvPr>
        </p:nvSpPr>
        <p:spPr/>
        <p:txBody>
          <a:bodyPr/>
          <a:lstStyle/>
          <a:p>
            <a:fld id="{586655C0-7753-4A92-A5AD-CF3AAF4DFD28}" type="slidenum">
              <a:rPr lang="en-US" smtClean="0"/>
              <a:t>39</a:t>
            </a:fld>
            <a:endParaRPr lang="en-US"/>
          </a:p>
        </p:txBody>
      </p:sp>
    </p:spTree>
    <p:extLst>
      <p:ext uri="{BB962C8B-B14F-4D97-AF65-F5344CB8AC3E}">
        <p14:creationId xmlns:p14="http://schemas.microsoft.com/office/powerpoint/2010/main" val="942075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err="1"/>
              <a:t>Sivic</a:t>
            </a:r>
            <a:r>
              <a:rPr lang="en-US" dirty="0"/>
              <a:t> et al. Text retrieval – First usage of bag of words in Image domain for task of image retrieval</a:t>
            </a:r>
          </a:p>
          <a:p>
            <a:pPr marL="228600" indent="-228600">
              <a:buAutoNum type="arabicPeriod"/>
            </a:pPr>
            <a:r>
              <a:rPr lang="en-US" dirty="0" err="1"/>
              <a:t>Herve</a:t>
            </a:r>
            <a:r>
              <a:rPr lang="en-US" dirty="0"/>
              <a:t> et al., Aggregates local descriptors through VLAD pooling</a:t>
            </a:r>
          </a:p>
          <a:p>
            <a:pPr marL="228600" indent="-228600">
              <a:buAutoNum type="arabicPeriod"/>
            </a:pPr>
            <a:r>
              <a:rPr lang="en-US" dirty="0"/>
              <a:t>Gong et al.,– First usage of VLAD, BoW on extracted CNN features</a:t>
            </a:r>
          </a:p>
          <a:p>
            <a:pPr marL="228600" indent="-228600">
              <a:buAutoNum type="arabicPeriod"/>
            </a:pPr>
            <a:r>
              <a:rPr lang="en-US" dirty="0"/>
              <a:t> </a:t>
            </a:r>
            <a:r>
              <a:rPr lang="en-US" dirty="0" err="1"/>
              <a:t>Arandielovic</a:t>
            </a:r>
            <a:r>
              <a:rPr lang="en-US" dirty="0"/>
              <a:t> et al., </a:t>
            </a:r>
            <a:r>
              <a:rPr lang="en-US" dirty="0" err="1"/>
              <a:t>NetVLAD</a:t>
            </a:r>
            <a:r>
              <a:rPr lang="en-US" dirty="0"/>
              <a:t>- First end to end </a:t>
            </a:r>
            <a:r>
              <a:rPr lang="en-US" dirty="0" err="1"/>
              <a:t>netVLAD</a:t>
            </a:r>
            <a:r>
              <a:rPr lang="en-US" dirty="0"/>
              <a:t> and </a:t>
            </a:r>
            <a:r>
              <a:rPr lang="en-US" dirty="0" err="1"/>
              <a:t>netBoW</a:t>
            </a:r>
            <a:r>
              <a:rPr lang="en-US" dirty="0"/>
              <a:t> model</a:t>
            </a:r>
          </a:p>
        </p:txBody>
      </p:sp>
      <p:sp>
        <p:nvSpPr>
          <p:cNvPr id="4" name="Slide Number Placeholder 3"/>
          <p:cNvSpPr>
            <a:spLocks noGrp="1"/>
          </p:cNvSpPr>
          <p:nvPr>
            <p:ph type="sldNum" sz="quarter" idx="10"/>
          </p:nvPr>
        </p:nvSpPr>
        <p:spPr/>
        <p:txBody>
          <a:bodyPr/>
          <a:lstStyle/>
          <a:p>
            <a:fld id="{586655C0-7753-4A92-A5AD-CF3AAF4DFD28}" type="slidenum">
              <a:rPr lang="en-US" smtClean="0"/>
              <a:t>4</a:t>
            </a:fld>
            <a:endParaRPr lang="en-US"/>
          </a:p>
        </p:txBody>
      </p:sp>
    </p:spTree>
    <p:extLst>
      <p:ext uri="{BB962C8B-B14F-4D97-AF65-F5344CB8AC3E}">
        <p14:creationId xmlns:p14="http://schemas.microsoft.com/office/powerpoint/2010/main" val="388499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1.Understanding internal dynamics of neural network predictions through semantic codewords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2. Leverage semantic codewords to detect adversarial samples</a:t>
            </a:r>
          </a:p>
        </p:txBody>
      </p:sp>
      <p:sp>
        <p:nvSpPr>
          <p:cNvPr id="4" name="Slide Number Placeholder 3"/>
          <p:cNvSpPr>
            <a:spLocks noGrp="1"/>
          </p:cNvSpPr>
          <p:nvPr>
            <p:ph type="sldNum" sz="quarter" idx="10"/>
          </p:nvPr>
        </p:nvSpPr>
        <p:spPr/>
        <p:txBody>
          <a:bodyPr/>
          <a:lstStyle/>
          <a:p>
            <a:fld id="{586655C0-7753-4A92-A5AD-CF3AAF4DFD28}" type="slidenum">
              <a:rPr lang="en-US" smtClean="0"/>
              <a:t>40</a:t>
            </a:fld>
            <a:endParaRPr lang="en-US"/>
          </a:p>
        </p:txBody>
      </p:sp>
    </p:spTree>
    <p:extLst>
      <p:ext uri="{BB962C8B-B14F-4D97-AF65-F5344CB8AC3E}">
        <p14:creationId xmlns:p14="http://schemas.microsoft.com/office/powerpoint/2010/main" val="11411176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Peng et al: End to End Fisher representation in Deep CNN</a:t>
            </a:r>
          </a:p>
        </p:txBody>
      </p:sp>
      <p:sp>
        <p:nvSpPr>
          <p:cNvPr id="4" name="Slide Number Placeholder 3"/>
          <p:cNvSpPr>
            <a:spLocks noGrp="1"/>
          </p:cNvSpPr>
          <p:nvPr>
            <p:ph type="sldNum" sz="quarter" idx="10"/>
          </p:nvPr>
        </p:nvSpPr>
        <p:spPr/>
        <p:txBody>
          <a:bodyPr/>
          <a:lstStyle/>
          <a:p>
            <a:fld id="{586655C0-7753-4A92-A5AD-CF3AAF4DFD28}" type="slidenum">
              <a:rPr lang="en-US" smtClean="0"/>
              <a:t>42</a:t>
            </a:fld>
            <a:endParaRPr lang="en-US"/>
          </a:p>
        </p:txBody>
      </p:sp>
    </p:spTree>
    <p:extLst>
      <p:ext uri="{BB962C8B-B14F-4D97-AF65-F5344CB8AC3E}">
        <p14:creationId xmlns:p14="http://schemas.microsoft.com/office/powerpoint/2010/main" val="2019451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Action VLAD: bi stream network to recognize actions. One for RGB and one for optical flow.</a:t>
            </a:r>
          </a:p>
        </p:txBody>
      </p:sp>
      <p:sp>
        <p:nvSpPr>
          <p:cNvPr id="4" name="Slide Number Placeholder 3"/>
          <p:cNvSpPr>
            <a:spLocks noGrp="1"/>
          </p:cNvSpPr>
          <p:nvPr>
            <p:ph type="sldNum" sz="quarter" idx="10"/>
          </p:nvPr>
        </p:nvSpPr>
        <p:spPr/>
        <p:txBody>
          <a:bodyPr/>
          <a:lstStyle/>
          <a:p>
            <a:fld id="{586655C0-7753-4A92-A5AD-CF3AAF4DFD28}" type="slidenum">
              <a:rPr lang="en-US" smtClean="0"/>
              <a:t>43</a:t>
            </a:fld>
            <a:endParaRPr lang="en-US"/>
          </a:p>
        </p:txBody>
      </p:sp>
    </p:spTree>
    <p:extLst>
      <p:ext uri="{BB962C8B-B14F-4D97-AF65-F5344CB8AC3E}">
        <p14:creationId xmlns:p14="http://schemas.microsoft.com/office/powerpoint/2010/main" val="1748927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586655C0-7753-4A92-A5AD-CF3AAF4DFD28}" type="slidenum">
              <a:rPr lang="en-US" smtClean="0"/>
              <a:t>5</a:t>
            </a:fld>
            <a:endParaRPr lang="en-US"/>
          </a:p>
        </p:txBody>
      </p:sp>
    </p:spTree>
    <p:extLst>
      <p:ext uri="{BB962C8B-B14F-4D97-AF65-F5344CB8AC3E}">
        <p14:creationId xmlns:p14="http://schemas.microsoft.com/office/powerpoint/2010/main" val="3710018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Tx/>
              <a:buAutoNum type="arabicPeriod"/>
            </a:pPr>
            <a:r>
              <a:rPr lang="en-US" baseline="0" dirty="0"/>
              <a:t>Standard BoW pooling: extract local features and aggregate them using one of the pooling techniques</a:t>
            </a:r>
          </a:p>
        </p:txBody>
      </p:sp>
      <p:sp>
        <p:nvSpPr>
          <p:cNvPr id="4" name="Slide Number Placeholder 3"/>
          <p:cNvSpPr>
            <a:spLocks noGrp="1"/>
          </p:cNvSpPr>
          <p:nvPr>
            <p:ph type="sldNum" sz="quarter" idx="10"/>
          </p:nvPr>
        </p:nvSpPr>
        <p:spPr/>
        <p:txBody>
          <a:bodyPr/>
          <a:lstStyle/>
          <a:p>
            <a:fld id="{586655C0-7753-4A92-A5AD-CF3AAF4DFD28}" type="slidenum">
              <a:rPr lang="en-US" smtClean="0"/>
              <a:t>6</a:t>
            </a:fld>
            <a:endParaRPr lang="en-US"/>
          </a:p>
        </p:txBody>
      </p:sp>
    </p:spTree>
    <p:extLst>
      <p:ext uri="{BB962C8B-B14F-4D97-AF65-F5344CB8AC3E}">
        <p14:creationId xmlns:p14="http://schemas.microsoft.com/office/powerpoint/2010/main" val="3224647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BoW: each local feature is assigned to the nearest cluster with a hard assignment</a:t>
            </a:r>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586655C0-7753-4A92-A5AD-CF3AAF4DFD28}" type="slidenum">
              <a:rPr lang="en-US" smtClean="0"/>
              <a:t>7</a:t>
            </a:fld>
            <a:endParaRPr lang="en-US"/>
          </a:p>
        </p:txBody>
      </p:sp>
    </p:spTree>
    <p:extLst>
      <p:ext uri="{BB962C8B-B14F-4D97-AF65-F5344CB8AC3E}">
        <p14:creationId xmlns:p14="http://schemas.microsoft.com/office/powerpoint/2010/main" val="1064848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BoW: each local feature is assigned to the nearest cluster with a hard assignment</a:t>
            </a:r>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586655C0-7753-4A92-A5AD-CF3AAF4DFD28}" type="slidenum">
              <a:rPr lang="en-US" smtClean="0"/>
              <a:t>8</a:t>
            </a:fld>
            <a:endParaRPr lang="en-US"/>
          </a:p>
        </p:txBody>
      </p:sp>
    </p:spTree>
    <p:extLst>
      <p:ext uri="{BB962C8B-B14F-4D97-AF65-F5344CB8AC3E}">
        <p14:creationId xmlns:p14="http://schemas.microsoft.com/office/powerpoint/2010/main" val="3529601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586655C0-7753-4A92-A5AD-CF3AAF4DFD28}" type="slidenum">
              <a:rPr lang="en-US" smtClean="0"/>
              <a:t>9</a:t>
            </a:fld>
            <a:endParaRPr lang="en-US"/>
          </a:p>
        </p:txBody>
      </p:sp>
    </p:spTree>
    <p:extLst>
      <p:ext uri="{BB962C8B-B14F-4D97-AF65-F5344CB8AC3E}">
        <p14:creationId xmlns:p14="http://schemas.microsoft.com/office/powerpoint/2010/main" val="304554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b="0">
                <a:solidFill>
                  <a:srgbClr val="FFFF00"/>
                </a:solidFill>
                <a:latin typeface="+mj-lt"/>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955698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Segoe UI Light" panose="020B0502040204020203"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442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atin typeface="+mj-lt"/>
                <a:cs typeface="Segoe UI Light" panose="020B0502040204020203"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973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836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0" cap="all">
                <a:latin typeface="+mj-lt"/>
                <a:cs typeface="Segoe UI Light"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550257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55988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9297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mj-lt"/>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914048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81585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atin typeface="+mj-lt"/>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0610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atin typeface="+mj-lt"/>
                <a:cs typeface="Segoe UI Light" panose="020B0502040204020203" pitchFamily="34" charset="0"/>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818540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0014"/>
            </a:gs>
            <a:gs pos="7000">
              <a:schemeClr val="tx1"/>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990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86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45727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ctr" defTabSz="914400" rtl="0" eaLnBrk="1" latinLnBrk="0" hangingPunct="1">
        <a:spcBef>
          <a:spcPct val="0"/>
        </a:spcBef>
        <a:buNone/>
        <a:defRPr sz="4400" b="0" kern="1200" cap="small" baseline="0">
          <a:solidFill>
            <a:srgbClr val="FFFF00"/>
          </a:solidFill>
          <a:latin typeface="+mj-lt"/>
          <a:ea typeface="+mj-ea"/>
          <a:cs typeface="Segoe UI Light" panose="020B0502040204020203" pitchFamily="34" charset="0"/>
        </a:defRPr>
      </a:lvl1pPr>
    </p:titleStyle>
    <p:bodyStyle>
      <a:lvl1pPr marL="342900" indent="-342900" algn="l" defTabSz="914400" rtl="0" eaLnBrk="1" latinLnBrk="0" hangingPunct="1">
        <a:spcBef>
          <a:spcPct val="20000"/>
        </a:spcBef>
        <a:buFont typeface="Wingdings" panose="05000000000000000000" pitchFamily="2" charset="2"/>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emf"/><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455101"/>
            <a:ext cx="10972800" cy="2105026"/>
          </a:xfrm>
        </p:spPr>
        <p:txBody>
          <a:bodyPr>
            <a:normAutofit/>
          </a:bodyPr>
          <a:lstStyle/>
          <a:p>
            <a:r>
              <a:rPr lang="en-US" cap="none" dirty="0"/>
              <a:t>Interpretable Bag-of-Visual Words Networks for </a:t>
            </a:r>
            <a:r>
              <a:rPr lang="en-US" b="0" cap="none" dirty="0"/>
              <a:t>Adversarial Example Detection</a:t>
            </a:r>
            <a:endParaRPr lang="en-US" cap="none" dirty="0"/>
          </a:p>
        </p:txBody>
      </p:sp>
      <p:sp>
        <p:nvSpPr>
          <p:cNvPr id="3" name="Subtitle 2"/>
          <p:cNvSpPr>
            <a:spLocks noGrp="1"/>
          </p:cNvSpPr>
          <p:nvPr>
            <p:ph type="subTitle" idx="1"/>
          </p:nvPr>
        </p:nvSpPr>
        <p:spPr>
          <a:xfrm>
            <a:off x="381000" y="3891280"/>
            <a:ext cx="11430000" cy="533399"/>
          </a:xfrm>
        </p:spPr>
        <p:txBody>
          <a:bodyPr>
            <a:noAutofit/>
          </a:bodyPr>
          <a:lstStyle/>
          <a:p>
            <a:r>
              <a:rPr lang="en-US" sz="3600" dirty="0"/>
              <a:t>Krishna Kanth Nakka and Mathieu Salzmann</a:t>
            </a:r>
            <a:endParaRPr lang="en-US" sz="3600" baseline="60000" dirty="0">
              <a:solidFill>
                <a:prstClr val="white"/>
              </a:solidFill>
            </a:endParaRPr>
          </a:p>
          <a:p>
            <a:endParaRPr lang="en-US" sz="3600" baseline="60000" dirty="0">
              <a:solidFill>
                <a:prstClr val="white"/>
              </a:solidFill>
            </a:endParaRPr>
          </a:p>
        </p:txBody>
      </p:sp>
      <p:sp>
        <p:nvSpPr>
          <p:cNvPr id="4" name="Subtitle 2"/>
          <p:cNvSpPr txBox="1">
            <a:spLocks/>
          </p:cNvSpPr>
          <p:nvPr/>
        </p:nvSpPr>
        <p:spPr>
          <a:xfrm>
            <a:off x="2514600" y="4489132"/>
            <a:ext cx="6553518" cy="5334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Wingdings" panose="05000000000000000000" pitchFamily="2" charset="2"/>
              <a:buNone/>
              <a:defRPr sz="3200" kern="1200">
                <a:solidFill>
                  <a:schemeClr val="bg1"/>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CVLab, EPFL</a:t>
            </a:r>
          </a:p>
        </p:txBody>
      </p:sp>
      <p:sp>
        <p:nvSpPr>
          <p:cNvPr id="5" name="Subtitle 2">
            <a:extLst>
              <a:ext uri="{FF2B5EF4-FFF2-40B4-BE49-F238E27FC236}">
                <a16:creationId xmlns:a16="http://schemas.microsoft.com/office/drawing/2014/main" id="{57F03BE3-D024-6040-9332-46B21093F43C}"/>
              </a:ext>
            </a:extLst>
          </p:cNvPr>
          <p:cNvSpPr txBox="1">
            <a:spLocks/>
          </p:cNvSpPr>
          <p:nvPr/>
        </p:nvSpPr>
        <p:spPr>
          <a:xfrm>
            <a:off x="0" y="5410200"/>
            <a:ext cx="11430000" cy="53339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Wingdings" panose="05000000000000000000" pitchFamily="2" charset="2"/>
              <a:buNone/>
              <a:defRPr sz="3200" kern="1200">
                <a:solidFill>
                  <a:schemeClr val="bg1"/>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dirty="0"/>
              <a:t>Presented by Krzysztof Lis, CVLab, EPFL</a:t>
            </a:r>
            <a:endParaRPr lang="en-US" sz="2400" baseline="60000" dirty="0">
              <a:solidFill>
                <a:prstClr val="white"/>
              </a:solidFill>
            </a:endParaRPr>
          </a:p>
          <a:p>
            <a:endParaRPr lang="en-US" sz="2400" baseline="60000" dirty="0">
              <a:solidFill>
                <a:prstClr val="white"/>
              </a:solidFill>
            </a:endParaRPr>
          </a:p>
        </p:txBody>
      </p:sp>
    </p:spTree>
    <p:extLst>
      <p:ext uri="{BB962C8B-B14F-4D97-AF65-F5344CB8AC3E}">
        <p14:creationId xmlns:p14="http://schemas.microsoft.com/office/powerpoint/2010/main" val="399588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1146" y="259048"/>
            <a:ext cx="5153591" cy="707886"/>
          </a:xfrm>
          <a:prstGeom prst="rect">
            <a:avLst/>
          </a:prstGeom>
        </p:spPr>
        <p:txBody>
          <a:bodyPr wrap="none">
            <a:spAutoFit/>
          </a:bodyPr>
          <a:lstStyle/>
          <a:p>
            <a:pPr algn="ctr"/>
            <a:r>
              <a:rPr lang="en-US" sz="4000" dirty="0">
                <a:solidFill>
                  <a:schemeClr val="accent4"/>
                </a:solidFill>
              </a:rPr>
              <a:t>Interpretable Codebook</a:t>
            </a:r>
            <a:endParaRPr lang="en-US" sz="4000" dirty="0">
              <a:solidFill>
                <a:schemeClr val="accent2"/>
              </a:solidFill>
            </a:endParaRPr>
          </a:p>
        </p:txBody>
      </p:sp>
      <p:sp>
        <p:nvSpPr>
          <p:cNvPr id="72" name="Rectangle 71">
            <a:extLst>
              <a:ext uri="{FF2B5EF4-FFF2-40B4-BE49-F238E27FC236}">
                <a16:creationId xmlns:a16="http://schemas.microsoft.com/office/drawing/2014/main" id="{EAAD0F87-6F48-C840-B3FC-ECBC15098A15}"/>
              </a:ext>
            </a:extLst>
          </p:cNvPr>
          <p:cNvSpPr/>
          <p:nvPr/>
        </p:nvSpPr>
        <p:spPr>
          <a:xfrm>
            <a:off x="519695" y="3886200"/>
            <a:ext cx="3429000" cy="2057400"/>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3BBC274-E980-2B4C-AE84-D0E724DB60AB}"/>
              </a:ext>
            </a:extLst>
          </p:cNvPr>
          <p:cNvSpPr txBox="1"/>
          <p:nvPr/>
        </p:nvSpPr>
        <p:spPr>
          <a:xfrm>
            <a:off x="1676400" y="5574268"/>
            <a:ext cx="1295400" cy="369332"/>
          </a:xfrm>
          <a:prstGeom prst="rect">
            <a:avLst/>
          </a:prstGeom>
          <a:noFill/>
          <a:ln>
            <a:solidFill>
              <a:schemeClr val="accent1"/>
            </a:solidFill>
          </a:ln>
        </p:spPr>
        <p:txBody>
          <a:bodyPr wrap="square" rtlCol="0">
            <a:spAutoFit/>
          </a:bodyPr>
          <a:lstStyle/>
          <a:p>
            <a:endParaRPr lang="en-US" dirty="0"/>
          </a:p>
        </p:txBody>
      </p:sp>
      <p:sp>
        <p:nvSpPr>
          <p:cNvPr id="15" name="TextBox 14">
            <a:extLst>
              <a:ext uri="{FF2B5EF4-FFF2-40B4-BE49-F238E27FC236}">
                <a16:creationId xmlns:a16="http://schemas.microsoft.com/office/drawing/2014/main" id="{BDFB1562-5B86-E34C-92A6-E5E460FFB539}"/>
              </a:ext>
            </a:extLst>
          </p:cNvPr>
          <p:cNvSpPr txBox="1"/>
          <p:nvPr/>
        </p:nvSpPr>
        <p:spPr>
          <a:xfrm>
            <a:off x="9704768" y="4572000"/>
            <a:ext cx="1143000" cy="307777"/>
          </a:xfrm>
          <a:prstGeom prst="rect">
            <a:avLst/>
          </a:prstGeom>
          <a:noFill/>
        </p:spPr>
        <p:txBody>
          <a:bodyPr wrap="square" rtlCol="0">
            <a:spAutoFit/>
          </a:bodyPr>
          <a:lstStyle/>
          <a:p>
            <a:r>
              <a:rPr lang="en-US" sz="1400" dirty="0"/>
              <a:t>Codebook</a:t>
            </a:r>
          </a:p>
        </p:txBody>
      </p:sp>
      <p:sp>
        <p:nvSpPr>
          <p:cNvPr id="16" name="TextBox 15">
            <a:extLst>
              <a:ext uri="{FF2B5EF4-FFF2-40B4-BE49-F238E27FC236}">
                <a16:creationId xmlns:a16="http://schemas.microsoft.com/office/drawing/2014/main" id="{40753DCD-2DF9-A249-BFCB-979255602F8B}"/>
              </a:ext>
            </a:extLst>
          </p:cNvPr>
          <p:cNvSpPr txBox="1"/>
          <p:nvPr/>
        </p:nvSpPr>
        <p:spPr>
          <a:xfrm>
            <a:off x="294163" y="1327876"/>
            <a:ext cx="8011637" cy="461665"/>
          </a:xfrm>
          <a:prstGeom prst="rect">
            <a:avLst/>
          </a:prstGeom>
          <a:noFill/>
        </p:spPr>
        <p:txBody>
          <a:bodyPr wrap="square" rtlCol="0">
            <a:spAutoFit/>
          </a:bodyPr>
          <a:lstStyle/>
          <a:p>
            <a:r>
              <a:rPr lang="en-US" sz="2400" dirty="0" err="1">
                <a:solidFill>
                  <a:srgbClr val="FF6600"/>
                </a:solidFill>
              </a:rPr>
              <a:t>NetBoW</a:t>
            </a:r>
            <a:r>
              <a:rPr lang="en-US" sz="2400" dirty="0">
                <a:solidFill>
                  <a:srgbClr val="FF6600"/>
                </a:solidFill>
              </a:rPr>
              <a:t> model with BoW layer on the top of the network</a:t>
            </a:r>
          </a:p>
        </p:txBody>
      </p:sp>
      <p:sp>
        <p:nvSpPr>
          <p:cNvPr id="23" name="TextBox 22">
            <a:extLst>
              <a:ext uri="{FF2B5EF4-FFF2-40B4-BE49-F238E27FC236}">
                <a16:creationId xmlns:a16="http://schemas.microsoft.com/office/drawing/2014/main" id="{0396D651-70D3-824D-924B-0E7C488C5EEE}"/>
              </a:ext>
            </a:extLst>
          </p:cNvPr>
          <p:cNvSpPr txBox="1"/>
          <p:nvPr/>
        </p:nvSpPr>
        <p:spPr>
          <a:xfrm>
            <a:off x="5029200" y="1985364"/>
            <a:ext cx="762000" cy="307777"/>
          </a:xfrm>
          <a:prstGeom prst="rect">
            <a:avLst/>
          </a:prstGeom>
          <a:solidFill>
            <a:schemeClr val="bg1"/>
          </a:solidFill>
        </p:spPr>
        <p:txBody>
          <a:bodyPr wrap="square" rtlCol="0">
            <a:spAutoFit/>
          </a:bodyPr>
          <a:lstStyle/>
          <a:p>
            <a:r>
              <a:rPr lang="en-US" sz="1400" dirty="0"/>
              <a:t>horse</a:t>
            </a:r>
          </a:p>
        </p:txBody>
      </p:sp>
      <p:pic>
        <p:nvPicPr>
          <p:cNvPr id="3" name="Picture 2">
            <a:extLst>
              <a:ext uri="{FF2B5EF4-FFF2-40B4-BE49-F238E27FC236}">
                <a16:creationId xmlns:a16="http://schemas.microsoft.com/office/drawing/2014/main" id="{70D97DF0-C4FF-C945-8018-74DC3FDEF1C9}"/>
              </a:ext>
            </a:extLst>
          </p:cNvPr>
          <p:cNvPicPr>
            <a:picLocks noChangeAspect="1"/>
          </p:cNvPicPr>
          <p:nvPr/>
        </p:nvPicPr>
        <p:blipFill>
          <a:blip r:embed="rId3"/>
          <a:stretch>
            <a:fillRect/>
          </a:stretch>
        </p:blipFill>
        <p:spPr>
          <a:xfrm>
            <a:off x="331436" y="1731658"/>
            <a:ext cx="10569449" cy="4309083"/>
          </a:xfrm>
          <a:prstGeom prst="rect">
            <a:avLst/>
          </a:prstGeom>
        </p:spPr>
      </p:pic>
      <p:sp>
        <p:nvSpPr>
          <p:cNvPr id="5" name="TextBox 4">
            <a:extLst>
              <a:ext uri="{FF2B5EF4-FFF2-40B4-BE49-F238E27FC236}">
                <a16:creationId xmlns:a16="http://schemas.microsoft.com/office/drawing/2014/main" id="{4B5BA647-4B79-8342-A1E4-8B3A6A31C18D}"/>
              </a:ext>
            </a:extLst>
          </p:cNvPr>
          <p:cNvSpPr txBox="1"/>
          <p:nvPr/>
        </p:nvSpPr>
        <p:spPr>
          <a:xfrm>
            <a:off x="331436" y="4267200"/>
            <a:ext cx="8090905" cy="1773541"/>
          </a:xfrm>
          <a:prstGeom prst="rect">
            <a:avLst/>
          </a:prstGeom>
          <a:solidFill>
            <a:schemeClr val="bg1">
              <a:alpha val="89000"/>
            </a:schemeClr>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5FBC488A-EBFF-E140-9229-ABB5BBAD1117}"/>
              </a:ext>
            </a:extLst>
          </p:cNvPr>
          <p:cNvSpPr txBox="1"/>
          <p:nvPr/>
        </p:nvSpPr>
        <p:spPr>
          <a:xfrm>
            <a:off x="4038600" y="3581400"/>
            <a:ext cx="1296137" cy="762000"/>
          </a:xfrm>
          <a:prstGeom prst="rect">
            <a:avLst/>
          </a:prstGeom>
          <a:solidFill>
            <a:schemeClr val="bg1">
              <a:alpha val="85000"/>
            </a:schemeClr>
          </a:solidFill>
        </p:spPr>
        <p:txBody>
          <a:bodyPr wrap="square" rtlCol="0">
            <a:spAutoFit/>
          </a:bodyPr>
          <a:lstStyle/>
          <a:p>
            <a:endParaRPr lang="en-US" dirty="0"/>
          </a:p>
        </p:txBody>
      </p:sp>
      <p:sp>
        <p:nvSpPr>
          <p:cNvPr id="19" name="TextBox 18">
            <a:extLst>
              <a:ext uri="{FF2B5EF4-FFF2-40B4-BE49-F238E27FC236}">
                <a16:creationId xmlns:a16="http://schemas.microsoft.com/office/drawing/2014/main" id="{B0E9E53A-847D-4A42-A895-975E0FD23604}"/>
              </a:ext>
            </a:extLst>
          </p:cNvPr>
          <p:cNvSpPr txBox="1"/>
          <p:nvPr/>
        </p:nvSpPr>
        <p:spPr>
          <a:xfrm>
            <a:off x="2590800" y="2258214"/>
            <a:ext cx="968812" cy="338554"/>
          </a:xfrm>
          <a:prstGeom prst="rect">
            <a:avLst/>
          </a:prstGeom>
          <a:noFill/>
        </p:spPr>
        <p:txBody>
          <a:bodyPr wrap="square" rtlCol="0">
            <a:spAutoFit/>
          </a:bodyPr>
          <a:lstStyle/>
          <a:p>
            <a:r>
              <a:rPr lang="en-US" sz="1600" b="1" dirty="0"/>
              <a:t>airplane</a:t>
            </a:r>
          </a:p>
        </p:txBody>
      </p:sp>
      <p:sp>
        <p:nvSpPr>
          <p:cNvPr id="20" name="TextBox 19">
            <a:extLst>
              <a:ext uri="{FF2B5EF4-FFF2-40B4-BE49-F238E27FC236}">
                <a16:creationId xmlns:a16="http://schemas.microsoft.com/office/drawing/2014/main" id="{7C003448-2617-C045-B888-A8BE804383DA}"/>
              </a:ext>
            </a:extLst>
          </p:cNvPr>
          <p:cNvSpPr txBox="1"/>
          <p:nvPr/>
        </p:nvSpPr>
        <p:spPr>
          <a:xfrm>
            <a:off x="10099863" y="2139252"/>
            <a:ext cx="747905" cy="276999"/>
          </a:xfrm>
          <a:prstGeom prst="rect">
            <a:avLst/>
          </a:prstGeom>
          <a:noFill/>
        </p:spPr>
        <p:txBody>
          <a:bodyPr wrap="square" rtlCol="0">
            <a:spAutoFit/>
          </a:bodyPr>
          <a:lstStyle/>
          <a:p>
            <a:r>
              <a:rPr lang="en-US" sz="1200" dirty="0"/>
              <a:t>airplane</a:t>
            </a:r>
          </a:p>
        </p:txBody>
      </p:sp>
    </p:spTree>
    <p:extLst>
      <p:ext uri="{BB962C8B-B14F-4D97-AF65-F5344CB8AC3E}">
        <p14:creationId xmlns:p14="http://schemas.microsoft.com/office/powerpoint/2010/main" val="209390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1146" y="259048"/>
            <a:ext cx="5153591" cy="707886"/>
          </a:xfrm>
          <a:prstGeom prst="rect">
            <a:avLst/>
          </a:prstGeom>
        </p:spPr>
        <p:txBody>
          <a:bodyPr wrap="none">
            <a:spAutoFit/>
          </a:bodyPr>
          <a:lstStyle/>
          <a:p>
            <a:pPr algn="ctr"/>
            <a:r>
              <a:rPr lang="en-US" sz="4000" dirty="0">
                <a:solidFill>
                  <a:schemeClr val="accent4"/>
                </a:solidFill>
              </a:rPr>
              <a:t>Interpretable Codebook</a:t>
            </a:r>
            <a:endParaRPr lang="en-US" sz="4000" dirty="0">
              <a:solidFill>
                <a:schemeClr val="accent2"/>
              </a:solidFill>
            </a:endParaRPr>
          </a:p>
        </p:txBody>
      </p:sp>
      <p:sp>
        <p:nvSpPr>
          <p:cNvPr id="72" name="Rectangle 71">
            <a:extLst>
              <a:ext uri="{FF2B5EF4-FFF2-40B4-BE49-F238E27FC236}">
                <a16:creationId xmlns:a16="http://schemas.microsoft.com/office/drawing/2014/main" id="{EAAD0F87-6F48-C840-B3FC-ECBC15098A15}"/>
              </a:ext>
            </a:extLst>
          </p:cNvPr>
          <p:cNvSpPr/>
          <p:nvPr/>
        </p:nvSpPr>
        <p:spPr>
          <a:xfrm>
            <a:off x="519695" y="3886200"/>
            <a:ext cx="3429000" cy="2057400"/>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3BBC274-E980-2B4C-AE84-D0E724DB60AB}"/>
              </a:ext>
            </a:extLst>
          </p:cNvPr>
          <p:cNvSpPr txBox="1"/>
          <p:nvPr/>
        </p:nvSpPr>
        <p:spPr>
          <a:xfrm>
            <a:off x="1676400" y="5574268"/>
            <a:ext cx="1295400" cy="369332"/>
          </a:xfrm>
          <a:prstGeom prst="rect">
            <a:avLst/>
          </a:prstGeom>
          <a:noFill/>
          <a:ln>
            <a:solidFill>
              <a:schemeClr val="accent1"/>
            </a:solidFill>
          </a:ln>
        </p:spPr>
        <p:txBody>
          <a:bodyPr wrap="square" rtlCol="0">
            <a:spAutoFit/>
          </a:bodyPr>
          <a:lstStyle/>
          <a:p>
            <a:endParaRPr lang="en-US" dirty="0"/>
          </a:p>
        </p:txBody>
      </p:sp>
      <p:sp>
        <p:nvSpPr>
          <p:cNvPr id="15" name="TextBox 14">
            <a:extLst>
              <a:ext uri="{FF2B5EF4-FFF2-40B4-BE49-F238E27FC236}">
                <a16:creationId xmlns:a16="http://schemas.microsoft.com/office/drawing/2014/main" id="{BDFB1562-5B86-E34C-92A6-E5E460FFB539}"/>
              </a:ext>
            </a:extLst>
          </p:cNvPr>
          <p:cNvSpPr txBox="1"/>
          <p:nvPr/>
        </p:nvSpPr>
        <p:spPr>
          <a:xfrm>
            <a:off x="9704768" y="4572000"/>
            <a:ext cx="1143000" cy="307777"/>
          </a:xfrm>
          <a:prstGeom prst="rect">
            <a:avLst/>
          </a:prstGeom>
          <a:noFill/>
        </p:spPr>
        <p:txBody>
          <a:bodyPr wrap="square" rtlCol="0">
            <a:spAutoFit/>
          </a:bodyPr>
          <a:lstStyle/>
          <a:p>
            <a:r>
              <a:rPr lang="en-US" sz="1400" dirty="0"/>
              <a:t>Codebook</a:t>
            </a:r>
          </a:p>
        </p:txBody>
      </p:sp>
      <p:sp>
        <p:nvSpPr>
          <p:cNvPr id="16" name="TextBox 15">
            <a:extLst>
              <a:ext uri="{FF2B5EF4-FFF2-40B4-BE49-F238E27FC236}">
                <a16:creationId xmlns:a16="http://schemas.microsoft.com/office/drawing/2014/main" id="{40753DCD-2DF9-A249-BFCB-979255602F8B}"/>
              </a:ext>
            </a:extLst>
          </p:cNvPr>
          <p:cNvSpPr txBox="1"/>
          <p:nvPr/>
        </p:nvSpPr>
        <p:spPr>
          <a:xfrm>
            <a:off x="294163" y="1327876"/>
            <a:ext cx="11135837" cy="461665"/>
          </a:xfrm>
          <a:prstGeom prst="rect">
            <a:avLst/>
          </a:prstGeom>
          <a:noFill/>
        </p:spPr>
        <p:txBody>
          <a:bodyPr wrap="square" rtlCol="0">
            <a:spAutoFit/>
          </a:bodyPr>
          <a:lstStyle/>
          <a:p>
            <a:r>
              <a:rPr lang="en-US" sz="2400" dirty="0">
                <a:solidFill>
                  <a:srgbClr val="FF6600"/>
                </a:solidFill>
              </a:rPr>
              <a:t>Jointly optimize the latent space of GAN and BoW network</a:t>
            </a:r>
          </a:p>
        </p:txBody>
      </p:sp>
      <p:sp>
        <p:nvSpPr>
          <p:cNvPr id="23" name="TextBox 22">
            <a:extLst>
              <a:ext uri="{FF2B5EF4-FFF2-40B4-BE49-F238E27FC236}">
                <a16:creationId xmlns:a16="http://schemas.microsoft.com/office/drawing/2014/main" id="{0396D651-70D3-824D-924B-0E7C488C5EEE}"/>
              </a:ext>
            </a:extLst>
          </p:cNvPr>
          <p:cNvSpPr txBox="1"/>
          <p:nvPr/>
        </p:nvSpPr>
        <p:spPr>
          <a:xfrm>
            <a:off x="5029200" y="1985364"/>
            <a:ext cx="762000" cy="307777"/>
          </a:xfrm>
          <a:prstGeom prst="rect">
            <a:avLst/>
          </a:prstGeom>
          <a:solidFill>
            <a:schemeClr val="bg1"/>
          </a:solidFill>
        </p:spPr>
        <p:txBody>
          <a:bodyPr wrap="square" rtlCol="0">
            <a:spAutoFit/>
          </a:bodyPr>
          <a:lstStyle/>
          <a:p>
            <a:r>
              <a:rPr lang="en-US" sz="1400" dirty="0"/>
              <a:t>horse</a:t>
            </a:r>
          </a:p>
        </p:txBody>
      </p:sp>
      <p:pic>
        <p:nvPicPr>
          <p:cNvPr id="3" name="Picture 2">
            <a:extLst>
              <a:ext uri="{FF2B5EF4-FFF2-40B4-BE49-F238E27FC236}">
                <a16:creationId xmlns:a16="http://schemas.microsoft.com/office/drawing/2014/main" id="{70D97DF0-C4FF-C945-8018-74DC3FDEF1C9}"/>
              </a:ext>
            </a:extLst>
          </p:cNvPr>
          <p:cNvPicPr>
            <a:picLocks noChangeAspect="1"/>
          </p:cNvPicPr>
          <p:nvPr/>
        </p:nvPicPr>
        <p:blipFill>
          <a:blip r:embed="rId3"/>
          <a:stretch>
            <a:fillRect/>
          </a:stretch>
        </p:blipFill>
        <p:spPr>
          <a:xfrm>
            <a:off x="331436" y="1731658"/>
            <a:ext cx="10569449" cy="4309083"/>
          </a:xfrm>
          <a:prstGeom prst="rect">
            <a:avLst/>
          </a:prstGeom>
        </p:spPr>
      </p:pic>
      <p:sp>
        <p:nvSpPr>
          <p:cNvPr id="30" name="TextBox 29">
            <a:extLst>
              <a:ext uri="{FF2B5EF4-FFF2-40B4-BE49-F238E27FC236}">
                <a16:creationId xmlns:a16="http://schemas.microsoft.com/office/drawing/2014/main" id="{653976AE-1129-584C-89D8-9080FFB8D927}"/>
              </a:ext>
            </a:extLst>
          </p:cNvPr>
          <p:cNvSpPr txBox="1"/>
          <p:nvPr/>
        </p:nvSpPr>
        <p:spPr>
          <a:xfrm>
            <a:off x="10099863" y="2139252"/>
            <a:ext cx="747905" cy="276999"/>
          </a:xfrm>
          <a:prstGeom prst="rect">
            <a:avLst/>
          </a:prstGeom>
          <a:noFill/>
        </p:spPr>
        <p:txBody>
          <a:bodyPr wrap="square" rtlCol="0">
            <a:spAutoFit/>
          </a:bodyPr>
          <a:lstStyle/>
          <a:p>
            <a:r>
              <a:rPr lang="en-US" sz="1200" dirty="0"/>
              <a:t>airplane</a:t>
            </a:r>
          </a:p>
        </p:txBody>
      </p:sp>
      <p:sp>
        <p:nvSpPr>
          <p:cNvPr id="12" name="TextBox 11">
            <a:extLst>
              <a:ext uri="{FF2B5EF4-FFF2-40B4-BE49-F238E27FC236}">
                <a16:creationId xmlns:a16="http://schemas.microsoft.com/office/drawing/2014/main" id="{BAF28D38-3001-5342-9692-714A53E4D5D2}"/>
              </a:ext>
            </a:extLst>
          </p:cNvPr>
          <p:cNvSpPr txBox="1"/>
          <p:nvPr/>
        </p:nvSpPr>
        <p:spPr>
          <a:xfrm>
            <a:off x="2590800" y="2258214"/>
            <a:ext cx="968812" cy="338554"/>
          </a:xfrm>
          <a:prstGeom prst="rect">
            <a:avLst/>
          </a:prstGeom>
          <a:noFill/>
        </p:spPr>
        <p:txBody>
          <a:bodyPr wrap="square" rtlCol="0">
            <a:spAutoFit/>
          </a:bodyPr>
          <a:lstStyle/>
          <a:p>
            <a:r>
              <a:rPr lang="en-US" sz="1600" b="1" dirty="0"/>
              <a:t>airplane</a:t>
            </a:r>
          </a:p>
        </p:txBody>
      </p:sp>
      <p:sp>
        <p:nvSpPr>
          <p:cNvPr id="13" name="TextBox 12">
            <a:extLst>
              <a:ext uri="{FF2B5EF4-FFF2-40B4-BE49-F238E27FC236}">
                <a16:creationId xmlns:a16="http://schemas.microsoft.com/office/drawing/2014/main" id="{5F0C6486-4757-1D41-A348-889D6043AB75}"/>
              </a:ext>
            </a:extLst>
          </p:cNvPr>
          <p:cNvSpPr txBox="1"/>
          <p:nvPr/>
        </p:nvSpPr>
        <p:spPr>
          <a:xfrm>
            <a:off x="1191994" y="4418020"/>
            <a:ext cx="1094006" cy="338554"/>
          </a:xfrm>
          <a:prstGeom prst="rect">
            <a:avLst/>
          </a:prstGeom>
          <a:solidFill>
            <a:srgbClr val="FF0000"/>
          </a:solidFill>
        </p:spPr>
        <p:txBody>
          <a:bodyPr wrap="square" rtlCol="0">
            <a:spAutoFit/>
          </a:bodyPr>
          <a:lstStyle/>
          <a:p>
            <a:r>
              <a:rPr lang="en-US" sz="1600" b="1" dirty="0"/>
              <a:t>pretrained</a:t>
            </a:r>
          </a:p>
        </p:txBody>
      </p:sp>
    </p:spTree>
    <p:extLst>
      <p:ext uri="{BB962C8B-B14F-4D97-AF65-F5344CB8AC3E}">
        <p14:creationId xmlns:p14="http://schemas.microsoft.com/office/powerpoint/2010/main" val="6053877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434" y="84186"/>
            <a:ext cx="7970067" cy="707886"/>
          </a:xfrm>
          <a:prstGeom prst="rect">
            <a:avLst/>
          </a:prstGeom>
        </p:spPr>
        <p:txBody>
          <a:bodyPr wrap="none">
            <a:spAutoFit/>
          </a:bodyPr>
          <a:lstStyle/>
          <a:p>
            <a:pPr algn="ctr"/>
            <a:r>
              <a:rPr lang="en-US" sz="4000" dirty="0">
                <a:solidFill>
                  <a:schemeClr val="accent4"/>
                </a:solidFill>
              </a:rPr>
              <a:t>Visualization of Semantic Dictionaries</a:t>
            </a:r>
            <a:endParaRPr lang="en-US" sz="4000" dirty="0">
              <a:solidFill>
                <a:schemeClr val="accent2"/>
              </a:solidFill>
            </a:endParaRPr>
          </a:p>
        </p:txBody>
      </p:sp>
      <p:sp>
        <p:nvSpPr>
          <p:cNvPr id="15" name="TextBox 14">
            <a:extLst>
              <a:ext uri="{FF2B5EF4-FFF2-40B4-BE49-F238E27FC236}">
                <a16:creationId xmlns:a16="http://schemas.microsoft.com/office/drawing/2014/main" id="{BDFB1562-5B86-E34C-92A6-E5E460FFB539}"/>
              </a:ext>
            </a:extLst>
          </p:cNvPr>
          <p:cNvSpPr txBox="1"/>
          <p:nvPr/>
        </p:nvSpPr>
        <p:spPr>
          <a:xfrm>
            <a:off x="9704768" y="4572000"/>
            <a:ext cx="1143000" cy="307777"/>
          </a:xfrm>
          <a:prstGeom prst="rect">
            <a:avLst/>
          </a:prstGeom>
          <a:noFill/>
        </p:spPr>
        <p:txBody>
          <a:bodyPr wrap="square" rtlCol="0">
            <a:spAutoFit/>
          </a:bodyPr>
          <a:lstStyle/>
          <a:p>
            <a:r>
              <a:rPr lang="en-US" sz="1400" dirty="0"/>
              <a:t>Codebook</a:t>
            </a:r>
          </a:p>
        </p:txBody>
      </p:sp>
      <p:sp>
        <p:nvSpPr>
          <p:cNvPr id="30" name="TextBox 29">
            <a:extLst>
              <a:ext uri="{FF2B5EF4-FFF2-40B4-BE49-F238E27FC236}">
                <a16:creationId xmlns:a16="http://schemas.microsoft.com/office/drawing/2014/main" id="{653976AE-1129-584C-89D8-9080FFB8D927}"/>
              </a:ext>
            </a:extLst>
          </p:cNvPr>
          <p:cNvSpPr txBox="1"/>
          <p:nvPr/>
        </p:nvSpPr>
        <p:spPr>
          <a:xfrm>
            <a:off x="10099863" y="2139252"/>
            <a:ext cx="747905" cy="276999"/>
          </a:xfrm>
          <a:prstGeom prst="rect">
            <a:avLst/>
          </a:prstGeom>
          <a:noFill/>
        </p:spPr>
        <p:txBody>
          <a:bodyPr wrap="square" rtlCol="0">
            <a:spAutoFit/>
          </a:bodyPr>
          <a:lstStyle/>
          <a:p>
            <a:r>
              <a:rPr lang="en-US" sz="1200" dirty="0"/>
              <a:t>airplane</a:t>
            </a:r>
          </a:p>
        </p:txBody>
      </p:sp>
      <p:sp>
        <p:nvSpPr>
          <p:cNvPr id="12" name="TextBox 11">
            <a:extLst>
              <a:ext uri="{FF2B5EF4-FFF2-40B4-BE49-F238E27FC236}">
                <a16:creationId xmlns:a16="http://schemas.microsoft.com/office/drawing/2014/main" id="{BAF28D38-3001-5342-9692-714A53E4D5D2}"/>
              </a:ext>
            </a:extLst>
          </p:cNvPr>
          <p:cNvSpPr txBox="1"/>
          <p:nvPr/>
        </p:nvSpPr>
        <p:spPr>
          <a:xfrm>
            <a:off x="2590800" y="2258214"/>
            <a:ext cx="968812" cy="338554"/>
          </a:xfrm>
          <a:prstGeom prst="rect">
            <a:avLst/>
          </a:prstGeom>
          <a:noFill/>
        </p:spPr>
        <p:txBody>
          <a:bodyPr wrap="square" rtlCol="0">
            <a:spAutoFit/>
          </a:bodyPr>
          <a:lstStyle/>
          <a:p>
            <a:r>
              <a:rPr lang="en-US" sz="1600" b="1" dirty="0"/>
              <a:t>airplane</a:t>
            </a:r>
          </a:p>
        </p:txBody>
      </p:sp>
      <p:pic>
        <p:nvPicPr>
          <p:cNvPr id="4" name="Picture 3">
            <a:extLst>
              <a:ext uri="{FF2B5EF4-FFF2-40B4-BE49-F238E27FC236}">
                <a16:creationId xmlns:a16="http://schemas.microsoft.com/office/drawing/2014/main" id="{0F824FAD-E71F-B945-84F7-388901417E6F}"/>
              </a:ext>
            </a:extLst>
          </p:cNvPr>
          <p:cNvPicPr>
            <a:picLocks noChangeAspect="1"/>
          </p:cNvPicPr>
          <p:nvPr/>
        </p:nvPicPr>
        <p:blipFill rotWithShape="1">
          <a:blip r:embed="rId3"/>
          <a:srcRect r="24719" b="39607"/>
          <a:stretch/>
        </p:blipFill>
        <p:spPr>
          <a:xfrm>
            <a:off x="838200" y="992988"/>
            <a:ext cx="6781800" cy="4352499"/>
          </a:xfrm>
          <a:prstGeom prst="rect">
            <a:avLst/>
          </a:prstGeom>
        </p:spPr>
      </p:pic>
      <p:sp>
        <p:nvSpPr>
          <p:cNvPr id="13" name="TextBox 12">
            <a:extLst>
              <a:ext uri="{FF2B5EF4-FFF2-40B4-BE49-F238E27FC236}">
                <a16:creationId xmlns:a16="http://schemas.microsoft.com/office/drawing/2014/main" id="{B6EA54A3-7BAF-B44C-A97A-C969547D7E5C}"/>
              </a:ext>
            </a:extLst>
          </p:cNvPr>
          <p:cNvSpPr txBox="1"/>
          <p:nvPr/>
        </p:nvSpPr>
        <p:spPr>
          <a:xfrm>
            <a:off x="8229600" y="1219200"/>
            <a:ext cx="3293969" cy="646331"/>
          </a:xfrm>
          <a:prstGeom prst="rect">
            <a:avLst/>
          </a:prstGeom>
          <a:noFill/>
          <a:ln>
            <a:solidFill>
              <a:srgbClr val="FFC000"/>
            </a:solidFill>
          </a:ln>
        </p:spPr>
        <p:txBody>
          <a:bodyPr wrap="square" rtlCol="0">
            <a:spAutoFit/>
          </a:bodyPr>
          <a:lstStyle/>
          <a:p>
            <a:r>
              <a:rPr lang="en-US" dirty="0">
                <a:solidFill>
                  <a:srgbClr val="F2B98E"/>
                </a:solidFill>
              </a:rPr>
              <a:t>Learned codewords per class on MNIST dataset</a:t>
            </a:r>
          </a:p>
        </p:txBody>
      </p:sp>
      <p:sp>
        <p:nvSpPr>
          <p:cNvPr id="5" name="TextBox 4">
            <a:extLst>
              <a:ext uri="{FF2B5EF4-FFF2-40B4-BE49-F238E27FC236}">
                <a16:creationId xmlns:a16="http://schemas.microsoft.com/office/drawing/2014/main" id="{0D3D6B51-3A07-D843-AF0E-94CE1E5D9397}"/>
              </a:ext>
            </a:extLst>
          </p:cNvPr>
          <p:cNvSpPr txBox="1"/>
          <p:nvPr/>
        </p:nvSpPr>
        <p:spPr>
          <a:xfrm>
            <a:off x="838200" y="992989"/>
            <a:ext cx="6781800" cy="707618"/>
          </a:xfrm>
          <a:prstGeom prst="rect">
            <a:avLst/>
          </a:prstGeom>
          <a:noFill/>
          <a:ln>
            <a:solidFill>
              <a:schemeClr val="bg1">
                <a:lumMod val="85000"/>
              </a:schemeClr>
            </a:solidFill>
          </a:ln>
        </p:spPr>
        <p:txBody>
          <a:bodyPr wrap="square" rtlCol="0">
            <a:spAutoFit/>
          </a:bodyPr>
          <a:lstStyle/>
          <a:p>
            <a:endParaRPr lang="en-US" dirty="0"/>
          </a:p>
        </p:txBody>
      </p:sp>
      <p:cxnSp>
        <p:nvCxnSpPr>
          <p:cNvPr id="17" name="Straight Arrow Connector 16">
            <a:extLst>
              <a:ext uri="{FF2B5EF4-FFF2-40B4-BE49-F238E27FC236}">
                <a16:creationId xmlns:a16="http://schemas.microsoft.com/office/drawing/2014/main" id="{5A51CBE1-A657-9742-94F9-0C3B8E8586C7}"/>
              </a:ext>
            </a:extLst>
          </p:cNvPr>
          <p:cNvCxnSpPr>
            <a:cxnSpLocks/>
            <a:stCxn id="5" idx="3"/>
          </p:cNvCxnSpPr>
          <p:nvPr/>
        </p:nvCxnSpPr>
        <p:spPr>
          <a:xfrm>
            <a:off x="7620000" y="1346798"/>
            <a:ext cx="609600" cy="24802"/>
          </a:xfrm>
          <a:prstGeom prst="straightConnector1">
            <a:avLst/>
          </a:prstGeom>
          <a:ln w="12700">
            <a:solidFill>
              <a:srgbClr val="FF6600"/>
            </a:solidFill>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5B769990-70A3-7648-A9AD-B7487C992DD4}"/>
              </a:ext>
            </a:extLst>
          </p:cNvPr>
          <p:cNvSpPr txBox="1"/>
          <p:nvPr/>
        </p:nvSpPr>
        <p:spPr>
          <a:xfrm>
            <a:off x="8200184" y="2596768"/>
            <a:ext cx="3352800" cy="1200329"/>
          </a:xfrm>
          <a:prstGeom prst="rect">
            <a:avLst/>
          </a:prstGeom>
          <a:noFill/>
        </p:spPr>
        <p:txBody>
          <a:bodyPr wrap="square" rtlCol="0">
            <a:spAutoFit/>
          </a:bodyPr>
          <a:lstStyle/>
          <a:p>
            <a:r>
              <a:rPr lang="en-US" sz="2400" dirty="0">
                <a:solidFill>
                  <a:srgbClr val="41719C"/>
                </a:solidFill>
              </a:rPr>
              <a:t>Codewords captures different shapes and orientation in the dataset</a:t>
            </a:r>
          </a:p>
        </p:txBody>
      </p:sp>
    </p:spTree>
    <p:extLst>
      <p:ext uri="{BB962C8B-B14F-4D97-AF65-F5344CB8AC3E}">
        <p14:creationId xmlns:p14="http://schemas.microsoft.com/office/powerpoint/2010/main" val="842368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94D8E2-7C3B-1242-86B1-2C6D53D1FE35}"/>
              </a:ext>
            </a:extLst>
          </p:cNvPr>
          <p:cNvPicPr>
            <a:picLocks noChangeAspect="1"/>
          </p:cNvPicPr>
          <p:nvPr/>
        </p:nvPicPr>
        <p:blipFill rotWithShape="1">
          <a:blip r:embed="rId3"/>
          <a:srcRect b="31782"/>
          <a:stretch/>
        </p:blipFill>
        <p:spPr>
          <a:xfrm>
            <a:off x="200986" y="1258539"/>
            <a:ext cx="8114779" cy="4427164"/>
          </a:xfrm>
          <a:prstGeom prst="rect">
            <a:avLst/>
          </a:prstGeom>
        </p:spPr>
      </p:pic>
      <p:sp>
        <p:nvSpPr>
          <p:cNvPr id="9" name="Rectangle 8"/>
          <p:cNvSpPr/>
          <p:nvPr/>
        </p:nvSpPr>
        <p:spPr>
          <a:xfrm>
            <a:off x="55339" y="206515"/>
            <a:ext cx="9537676" cy="707886"/>
          </a:xfrm>
          <a:prstGeom prst="rect">
            <a:avLst/>
          </a:prstGeom>
        </p:spPr>
        <p:txBody>
          <a:bodyPr wrap="none">
            <a:spAutoFit/>
          </a:bodyPr>
          <a:lstStyle/>
          <a:p>
            <a:pPr algn="ctr"/>
            <a:r>
              <a:rPr lang="en-US" sz="4000" dirty="0">
                <a:solidFill>
                  <a:schemeClr val="accent4"/>
                </a:solidFill>
              </a:rPr>
              <a:t>Interpreting CNN decisions on Clean Samples</a:t>
            </a:r>
            <a:endParaRPr lang="en-US" sz="4000" dirty="0">
              <a:solidFill>
                <a:schemeClr val="accent2"/>
              </a:solidFill>
            </a:endParaRPr>
          </a:p>
        </p:txBody>
      </p:sp>
      <p:sp>
        <p:nvSpPr>
          <p:cNvPr id="30" name="Rectangle 29">
            <a:extLst>
              <a:ext uri="{FF2B5EF4-FFF2-40B4-BE49-F238E27FC236}">
                <a16:creationId xmlns:a16="http://schemas.microsoft.com/office/drawing/2014/main" id="{19AC93B9-7802-0843-8C7F-C56D756391DA}"/>
              </a:ext>
            </a:extLst>
          </p:cNvPr>
          <p:cNvSpPr/>
          <p:nvPr/>
        </p:nvSpPr>
        <p:spPr>
          <a:xfrm>
            <a:off x="200985" y="1524000"/>
            <a:ext cx="8063094"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3C917DF-BB79-B743-9113-12AC7ABF21EB}"/>
              </a:ext>
            </a:extLst>
          </p:cNvPr>
          <p:cNvSpPr/>
          <p:nvPr/>
        </p:nvSpPr>
        <p:spPr>
          <a:xfrm>
            <a:off x="191022" y="2883230"/>
            <a:ext cx="8114778" cy="25933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A2D0E79-CFE3-244E-AC1E-BF09565644A4}"/>
              </a:ext>
            </a:extLst>
          </p:cNvPr>
          <p:cNvSpPr/>
          <p:nvPr/>
        </p:nvSpPr>
        <p:spPr>
          <a:xfrm>
            <a:off x="0" y="6012843"/>
            <a:ext cx="8490037" cy="317170"/>
          </a:xfrm>
          <a:prstGeom prst="rect">
            <a:avLst/>
          </a:prstGeom>
          <a:solidFill>
            <a:schemeClr val="tx1">
              <a:alpha val="8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DF2334-33B5-5745-A14C-6E9D6C25D54F}"/>
              </a:ext>
            </a:extLst>
          </p:cNvPr>
          <p:cNvSpPr/>
          <p:nvPr/>
        </p:nvSpPr>
        <p:spPr>
          <a:xfrm>
            <a:off x="200987" y="3534496"/>
            <a:ext cx="8114778" cy="2531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8D687EE-333B-8D4D-9C52-A3F74560960F}"/>
              </a:ext>
            </a:extLst>
          </p:cNvPr>
          <p:cNvSpPr/>
          <p:nvPr/>
        </p:nvSpPr>
        <p:spPr>
          <a:xfrm>
            <a:off x="149300" y="4114800"/>
            <a:ext cx="8114778"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DF93734-E2AB-CB44-9FD2-078FF1888E7C}"/>
              </a:ext>
            </a:extLst>
          </p:cNvPr>
          <p:cNvSpPr/>
          <p:nvPr/>
        </p:nvSpPr>
        <p:spPr>
          <a:xfrm>
            <a:off x="55339" y="4788230"/>
            <a:ext cx="8289653"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AF9248A-6B4B-0B4F-8593-DF5DACD904A0}"/>
              </a:ext>
            </a:extLst>
          </p:cNvPr>
          <p:cNvSpPr/>
          <p:nvPr/>
        </p:nvSpPr>
        <p:spPr>
          <a:xfrm>
            <a:off x="181154" y="5410200"/>
            <a:ext cx="8114778"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103FBE8-A25E-B443-AE04-7FB1C5DEA50F}"/>
              </a:ext>
            </a:extLst>
          </p:cNvPr>
          <p:cNvSpPr/>
          <p:nvPr/>
        </p:nvSpPr>
        <p:spPr>
          <a:xfrm>
            <a:off x="217181" y="2229157"/>
            <a:ext cx="8063094" cy="29781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A3676A86-7FAF-2B4C-9BE5-8761DA724871}"/>
              </a:ext>
            </a:extLst>
          </p:cNvPr>
          <p:cNvSpPr txBox="1"/>
          <p:nvPr/>
        </p:nvSpPr>
        <p:spPr>
          <a:xfrm>
            <a:off x="8490037" y="1258539"/>
            <a:ext cx="3549564" cy="2308324"/>
          </a:xfrm>
          <a:prstGeom prst="rect">
            <a:avLst/>
          </a:prstGeom>
          <a:noFill/>
          <a:ln>
            <a:solidFill>
              <a:srgbClr val="FF6600"/>
            </a:solidFill>
          </a:ln>
        </p:spPr>
        <p:txBody>
          <a:bodyPr wrap="square" rtlCol="0">
            <a:spAutoFit/>
          </a:bodyPr>
          <a:lstStyle/>
          <a:p>
            <a:r>
              <a:rPr lang="en-US" sz="2400" dirty="0">
                <a:solidFill>
                  <a:srgbClr val="F2B98E"/>
                </a:solidFill>
              </a:rPr>
              <a:t>Every block of two rows</a:t>
            </a:r>
          </a:p>
          <a:p>
            <a:endParaRPr lang="en-US" sz="2400" dirty="0">
              <a:solidFill>
                <a:srgbClr val="F2B98E"/>
              </a:solidFill>
            </a:endParaRPr>
          </a:p>
          <a:p>
            <a:r>
              <a:rPr lang="en-US" sz="2400" dirty="0">
                <a:solidFill>
                  <a:srgbClr val="F2B98E"/>
                </a:solidFill>
              </a:rPr>
              <a:t>First row: </a:t>
            </a:r>
            <a:br>
              <a:rPr lang="en-US" sz="2400" dirty="0">
                <a:solidFill>
                  <a:srgbClr val="F2B98E"/>
                </a:solidFill>
              </a:rPr>
            </a:br>
            <a:r>
              <a:rPr lang="en-US" sz="2400" dirty="0">
                <a:solidFill>
                  <a:srgbClr val="F2B98E"/>
                </a:solidFill>
              </a:rPr>
              <a:t>Input images from MNIST dataset</a:t>
            </a:r>
          </a:p>
          <a:p>
            <a:endParaRPr lang="en-US" sz="2400" dirty="0">
              <a:solidFill>
                <a:srgbClr val="F2B98E"/>
              </a:solidFill>
            </a:endParaRPr>
          </a:p>
        </p:txBody>
      </p:sp>
    </p:spTree>
    <p:extLst>
      <p:ext uri="{BB962C8B-B14F-4D97-AF65-F5344CB8AC3E}">
        <p14:creationId xmlns:p14="http://schemas.microsoft.com/office/powerpoint/2010/main" val="36088950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94D8E2-7C3B-1242-86B1-2C6D53D1FE35}"/>
              </a:ext>
            </a:extLst>
          </p:cNvPr>
          <p:cNvPicPr>
            <a:picLocks noChangeAspect="1"/>
          </p:cNvPicPr>
          <p:nvPr/>
        </p:nvPicPr>
        <p:blipFill rotWithShape="1">
          <a:blip r:embed="rId3"/>
          <a:srcRect b="31782"/>
          <a:stretch/>
        </p:blipFill>
        <p:spPr>
          <a:xfrm>
            <a:off x="200986" y="1258539"/>
            <a:ext cx="8114779" cy="4427164"/>
          </a:xfrm>
          <a:prstGeom prst="rect">
            <a:avLst/>
          </a:prstGeom>
        </p:spPr>
      </p:pic>
      <p:sp>
        <p:nvSpPr>
          <p:cNvPr id="39" name="Rectangle 38">
            <a:extLst>
              <a:ext uri="{FF2B5EF4-FFF2-40B4-BE49-F238E27FC236}">
                <a16:creationId xmlns:a16="http://schemas.microsoft.com/office/drawing/2014/main" id="{6A2D0E79-CFE3-244E-AC1E-BF09565644A4}"/>
              </a:ext>
            </a:extLst>
          </p:cNvPr>
          <p:cNvSpPr/>
          <p:nvPr/>
        </p:nvSpPr>
        <p:spPr>
          <a:xfrm>
            <a:off x="0" y="6012843"/>
            <a:ext cx="8490037" cy="317170"/>
          </a:xfrm>
          <a:prstGeom prst="rect">
            <a:avLst/>
          </a:prstGeom>
          <a:solidFill>
            <a:schemeClr val="tx1">
              <a:alpha val="8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251C2B-5E8E-DF4E-9387-7DEBBD4D4F12}"/>
              </a:ext>
            </a:extLst>
          </p:cNvPr>
          <p:cNvSpPr/>
          <p:nvPr/>
        </p:nvSpPr>
        <p:spPr>
          <a:xfrm>
            <a:off x="55339" y="206515"/>
            <a:ext cx="9537676" cy="707886"/>
          </a:xfrm>
          <a:prstGeom prst="rect">
            <a:avLst/>
          </a:prstGeom>
        </p:spPr>
        <p:txBody>
          <a:bodyPr wrap="none">
            <a:spAutoFit/>
          </a:bodyPr>
          <a:lstStyle/>
          <a:p>
            <a:pPr algn="ctr"/>
            <a:r>
              <a:rPr lang="en-US" sz="4000" dirty="0">
                <a:solidFill>
                  <a:schemeClr val="accent4"/>
                </a:solidFill>
              </a:rPr>
              <a:t>Interpreting CNN decisions on Clean Samples</a:t>
            </a:r>
            <a:endParaRPr lang="en-US" sz="4000" dirty="0">
              <a:solidFill>
                <a:schemeClr val="accent2"/>
              </a:solidFill>
            </a:endParaRPr>
          </a:p>
        </p:txBody>
      </p:sp>
      <p:sp>
        <p:nvSpPr>
          <p:cNvPr id="46" name="TextBox 45">
            <a:extLst>
              <a:ext uri="{FF2B5EF4-FFF2-40B4-BE49-F238E27FC236}">
                <a16:creationId xmlns:a16="http://schemas.microsoft.com/office/drawing/2014/main" id="{9FC70459-A022-5740-972B-6CA63F61CD10}"/>
              </a:ext>
            </a:extLst>
          </p:cNvPr>
          <p:cNvSpPr txBox="1"/>
          <p:nvPr/>
        </p:nvSpPr>
        <p:spPr>
          <a:xfrm>
            <a:off x="8490037" y="1318945"/>
            <a:ext cx="3515116" cy="4401205"/>
          </a:xfrm>
          <a:prstGeom prst="rect">
            <a:avLst/>
          </a:prstGeom>
          <a:noFill/>
          <a:ln>
            <a:solidFill>
              <a:srgbClr val="FF6600"/>
            </a:solidFill>
          </a:ln>
        </p:spPr>
        <p:txBody>
          <a:bodyPr wrap="square" rtlCol="0">
            <a:spAutoFit/>
          </a:bodyPr>
          <a:lstStyle/>
          <a:p>
            <a:r>
              <a:rPr lang="en-US" sz="2800" dirty="0">
                <a:solidFill>
                  <a:srgbClr val="F2B98E"/>
                </a:solidFill>
              </a:rPr>
              <a:t>Every block</a:t>
            </a:r>
          </a:p>
          <a:p>
            <a:endParaRPr lang="en-US" sz="2800" dirty="0">
              <a:solidFill>
                <a:srgbClr val="F2B98E"/>
              </a:solidFill>
            </a:endParaRPr>
          </a:p>
          <a:p>
            <a:r>
              <a:rPr lang="en-US" sz="2800" dirty="0">
                <a:solidFill>
                  <a:srgbClr val="F2B98E"/>
                </a:solidFill>
              </a:rPr>
              <a:t>First row: </a:t>
            </a:r>
            <a:br>
              <a:rPr lang="en-US" sz="2800" dirty="0">
                <a:solidFill>
                  <a:srgbClr val="F2B98E"/>
                </a:solidFill>
              </a:rPr>
            </a:br>
            <a:r>
              <a:rPr lang="en-US" sz="2800" dirty="0">
                <a:solidFill>
                  <a:srgbClr val="F2B98E"/>
                </a:solidFill>
              </a:rPr>
              <a:t>Input images from MNIST dataset</a:t>
            </a:r>
          </a:p>
          <a:p>
            <a:endParaRPr lang="en-US" sz="2800" dirty="0">
              <a:solidFill>
                <a:srgbClr val="F2B98E"/>
              </a:solidFill>
            </a:endParaRPr>
          </a:p>
          <a:p>
            <a:r>
              <a:rPr lang="en-US" sz="2800" dirty="0">
                <a:solidFill>
                  <a:srgbClr val="F2B98E"/>
                </a:solidFill>
              </a:rPr>
              <a:t>Second row: </a:t>
            </a:r>
            <a:r>
              <a:rPr lang="en-US" sz="2800" b="1" dirty="0">
                <a:solidFill>
                  <a:srgbClr val="FF6600"/>
                </a:solidFill>
              </a:rPr>
              <a:t>activated codewords </a:t>
            </a:r>
            <a:r>
              <a:rPr lang="en-US" sz="2800" dirty="0">
                <a:solidFill>
                  <a:srgbClr val="F2B98E"/>
                </a:solidFill>
              </a:rPr>
              <a:t>	on MNIST dataset</a:t>
            </a:r>
          </a:p>
          <a:p>
            <a:endParaRPr lang="en-US" sz="2800" dirty="0">
              <a:solidFill>
                <a:srgbClr val="F2B98E"/>
              </a:solidFill>
            </a:endParaRPr>
          </a:p>
        </p:txBody>
      </p:sp>
      <p:sp>
        <p:nvSpPr>
          <p:cNvPr id="2" name="TextBox 1">
            <a:extLst>
              <a:ext uri="{FF2B5EF4-FFF2-40B4-BE49-F238E27FC236}">
                <a16:creationId xmlns:a16="http://schemas.microsoft.com/office/drawing/2014/main" id="{6F4E86C2-5DBF-7349-89F2-B6C5F4661D31}"/>
              </a:ext>
            </a:extLst>
          </p:cNvPr>
          <p:cNvSpPr txBox="1"/>
          <p:nvPr/>
        </p:nvSpPr>
        <p:spPr>
          <a:xfrm>
            <a:off x="829375" y="5755929"/>
            <a:ext cx="6858000" cy="830997"/>
          </a:xfrm>
          <a:prstGeom prst="rect">
            <a:avLst/>
          </a:prstGeom>
          <a:noFill/>
        </p:spPr>
        <p:txBody>
          <a:bodyPr wrap="square" rtlCol="0">
            <a:spAutoFit/>
          </a:bodyPr>
          <a:lstStyle/>
          <a:p>
            <a:pPr algn="ctr"/>
            <a:r>
              <a:rPr lang="en-US" sz="2400" dirty="0">
                <a:solidFill>
                  <a:srgbClr val="FF6600"/>
                </a:solidFill>
              </a:rPr>
              <a:t>Activated codewords are similar in shape and orientation to input samples </a:t>
            </a:r>
          </a:p>
        </p:txBody>
      </p:sp>
    </p:spTree>
    <p:extLst>
      <p:ext uri="{BB962C8B-B14F-4D97-AF65-F5344CB8AC3E}">
        <p14:creationId xmlns:p14="http://schemas.microsoft.com/office/powerpoint/2010/main" val="4155185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D6BC11-8137-ED43-A8A8-925D918D668C}"/>
              </a:ext>
            </a:extLst>
          </p:cNvPr>
          <p:cNvPicPr>
            <a:picLocks noChangeAspect="1"/>
          </p:cNvPicPr>
          <p:nvPr/>
        </p:nvPicPr>
        <p:blipFill rotWithShape="1">
          <a:blip r:embed="rId3"/>
          <a:srcRect r="28817" b="29775"/>
          <a:stretch/>
        </p:blipFill>
        <p:spPr>
          <a:xfrm>
            <a:off x="793882" y="1140197"/>
            <a:ext cx="6786451" cy="5336803"/>
          </a:xfrm>
          <a:prstGeom prst="rect">
            <a:avLst/>
          </a:prstGeom>
        </p:spPr>
      </p:pic>
      <p:sp>
        <p:nvSpPr>
          <p:cNvPr id="9" name="Rectangle 8"/>
          <p:cNvSpPr/>
          <p:nvPr/>
        </p:nvSpPr>
        <p:spPr>
          <a:xfrm>
            <a:off x="3132" y="82201"/>
            <a:ext cx="7970067" cy="707886"/>
          </a:xfrm>
          <a:prstGeom prst="rect">
            <a:avLst/>
          </a:prstGeom>
        </p:spPr>
        <p:txBody>
          <a:bodyPr wrap="none">
            <a:spAutoFit/>
          </a:bodyPr>
          <a:lstStyle/>
          <a:p>
            <a:pPr algn="ctr"/>
            <a:r>
              <a:rPr lang="en-US" sz="4000" dirty="0">
                <a:solidFill>
                  <a:schemeClr val="accent4"/>
                </a:solidFill>
              </a:rPr>
              <a:t>Visualization of Semantic Dictionaries</a:t>
            </a:r>
            <a:endParaRPr lang="en-US" sz="4000" dirty="0">
              <a:solidFill>
                <a:schemeClr val="accent2"/>
              </a:solidFill>
            </a:endParaRPr>
          </a:p>
        </p:txBody>
      </p:sp>
      <p:sp>
        <p:nvSpPr>
          <p:cNvPr id="5" name="TextBox 4">
            <a:extLst>
              <a:ext uri="{FF2B5EF4-FFF2-40B4-BE49-F238E27FC236}">
                <a16:creationId xmlns:a16="http://schemas.microsoft.com/office/drawing/2014/main" id="{0D3D6B51-3A07-D843-AF0E-94CE1E5D9397}"/>
              </a:ext>
            </a:extLst>
          </p:cNvPr>
          <p:cNvSpPr txBox="1"/>
          <p:nvPr/>
        </p:nvSpPr>
        <p:spPr>
          <a:xfrm>
            <a:off x="793882" y="1124066"/>
            <a:ext cx="6761966" cy="744349"/>
          </a:xfrm>
          <a:prstGeom prst="rect">
            <a:avLst/>
          </a:prstGeom>
          <a:noFill/>
          <a:ln>
            <a:solidFill>
              <a:schemeClr val="bg1">
                <a:lumMod val="85000"/>
              </a:schemeClr>
            </a:solidFill>
          </a:ln>
        </p:spPr>
        <p:txBody>
          <a:bodyPr wrap="square" rtlCol="0">
            <a:spAutoFit/>
          </a:bodyPr>
          <a:lstStyle/>
          <a:p>
            <a:endParaRPr lang="en-US" dirty="0"/>
          </a:p>
        </p:txBody>
      </p:sp>
      <p:sp>
        <p:nvSpPr>
          <p:cNvPr id="10" name="TextBox 9">
            <a:extLst>
              <a:ext uri="{FF2B5EF4-FFF2-40B4-BE49-F238E27FC236}">
                <a16:creationId xmlns:a16="http://schemas.microsoft.com/office/drawing/2014/main" id="{574D1C00-C8FF-7E4E-90BE-85FCEEFF02D3}"/>
              </a:ext>
            </a:extLst>
          </p:cNvPr>
          <p:cNvSpPr txBox="1"/>
          <p:nvPr/>
        </p:nvSpPr>
        <p:spPr>
          <a:xfrm>
            <a:off x="9704768" y="4572000"/>
            <a:ext cx="1143000" cy="307777"/>
          </a:xfrm>
          <a:prstGeom prst="rect">
            <a:avLst/>
          </a:prstGeom>
          <a:noFill/>
        </p:spPr>
        <p:txBody>
          <a:bodyPr wrap="square" rtlCol="0">
            <a:spAutoFit/>
          </a:bodyPr>
          <a:lstStyle/>
          <a:p>
            <a:r>
              <a:rPr lang="en-US" sz="1400" dirty="0"/>
              <a:t>Codebook</a:t>
            </a:r>
          </a:p>
        </p:txBody>
      </p:sp>
      <p:sp>
        <p:nvSpPr>
          <p:cNvPr id="11" name="TextBox 10">
            <a:extLst>
              <a:ext uri="{FF2B5EF4-FFF2-40B4-BE49-F238E27FC236}">
                <a16:creationId xmlns:a16="http://schemas.microsoft.com/office/drawing/2014/main" id="{D10CC412-DFB3-7143-9C77-B43E364EC287}"/>
              </a:ext>
            </a:extLst>
          </p:cNvPr>
          <p:cNvSpPr txBox="1"/>
          <p:nvPr/>
        </p:nvSpPr>
        <p:spPr>
          <a:xfrm>
            <a:off x="10099863" y="2139252"/>
            <a:ext cx="747905" cy="276999"/>
          </a:xfrm>
          <a:prstGeom prst="rect">
            <a:avLst/>
          </a:prstGeom>
          <a:noFill/>
        </p:spPr>
        <p:txBody>
          <a:bodyPr wrap="square" rtlCol="0">
            <a:spAutoFit/>
          </a:bodyPr>
          <a:lstStyle/>
          <a:p>
            <a:r>
              <a:rPr lang="en-US" sz="1200" dirty="0"/>
              <a:t>airplane</a:t>
            </a:r>
          </a:p>
        </p:txBody>
      </p:sp>
      <p:sp>
        <p:nvSpPr>
          <p:cNvPr id="12" name="TextBox 11">
            <a:extLst>
              <a:ext uri="{FF2B5EF4-FFF2-40B4-BE49-F238E27FC236}">
                <a16:creationId xmlns:a16="http://schemas.microsoft.com/office/drawing/2014/main" id="{37D8A867-A07A-CD41-A573-B5B959BC88D8}"/>
              </a:ext>
            </a:extLst>
          </p:cNvPr>
          <p:cNvSpPr txBox="1"/>
          <p:nvPr/>
        </p:nvSpPr>
        <p:spPr>
          <a:xfrm>
            <a:off x="8229600" y="1219200"/>
            <a:ext cx="3293969" cy="646331"/>
          </a:xfrm>
          <a:prstGeom prst="rect">
            <a:avLst/>
          </a:prstGeom>
          <a:noFill/>
          <a:ln>
            <a:solidFill>
              <a:srgbClr val="FFC000"/>
            </a:solidFill>
          </a:ln>
        </p:spPr>
        <p:txBody>
          <a:bodyPr wrap="square" rtlCol="0">
            <a:spAutoFit/>
          </a:bodyPr>
          <a:lstStyle/>
          <a:p>
            <a:r>
              <a:rPr lang="en-US" dirty="0">
                <a:solidFill>
                  <a:srgbClr val="F2B98E"/>
                </a:solidFill>
              </a:rPr>
              <a:t>Learned codewords per class on FMNIST dataset</a:t>
            </a:r>
          </a:p>
        </p:txBody>
      </p:sp>
      <p:cxnSp>
        <p:nvCxnSpPr>
          <p:cNvPr id="14" name="Straight Arrow Connector 13">
            <a:extLst>
              <a:ext uri="{FF2B5EF4-FFF2-40B4-BE49-F238E27FC236}">
                <a16:creationId xmlns:a16="http://schemas.microsoft.com/office/drawing/2014/main" id="{26993797-D776-F14B-BB03-E15D404DA921}"/>
              </a:ext>
            </a:extLst>
          </p:cNvPr>
          <p:cNvCxnSpPr>
            <a:cxnSpLocks/>
          </p:cNvCxnSpPr>
          <p:nvPr/>
        </p:nvCxnSpPr>
        <p:spPr>
          <a:xfrm>
            <a:off x="7620000" y="1346798"/>
            <a:ext cx="609600" cy="24802"/>
          </a:xfrm>
          <a:prstGeom prst="straightConnector1">
            <a:avLst/>
          </a:prstGeom>
          <a:ln w="12700">
            <a:solidFill>
              <a:srgbClr val="FF6600"/>
            </a:solidFill>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6A998323-642D-0547-92A9-C87DCE548C6D}"/>
              </a:ext>
            </a:extLst>
          </p:cNvPr>
          <p:cNvSpPr txBox="1"/>
          <p:nvPr/>
        </p:nvSpPr>
        <p:spPr>
          <a:xfrm>
            <a:off x="8200184" y="2596768"/>
            <a:ext cx="3352800" cy="1200329"/>
          </a:xfrm>
          <a:prstGeom prst="rect">
            <a:avLst/>
          </a:prstGeom>
          <a:noFill/>
        </p:spPr>
        <p:txBody>
          <a:bodyPr wrap="square" rtlCol="0">
            <a:spAutoFit/>
          </a:bodyPr>
          <a:lstStyle/>
          <a:p>
            <a:r>
              <a:rPr lang="en-US" sz="2400" dirty="0">
                <a:solidFill>
                  <a:srgbClr val="41719C"/>
                </a:solidFill>
              </a:rPr>
              <a:t>Codewords captures different shapes and orientation in the dataset</a:t>
            </a:r>
          </a:p>
        </p:txBody>
      </p:sp>
    </p:spTree>
    <p:extLst>
      <p:ext uri="{BB962C8B-B14F-4D97-AF65-F5344CB8AC3E}">
        <p14:creationId xmlns:p14="http://schemas.microsoft.com/office/powerpoint/2010/main" val="1736666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35D112-5770-474E-B7DE-5606D739D51C}"/>
              </a:ext>
            </a:extLst>
          </p:cNvPr>
          <p:cNvPicPr>
            <a:picLocks noChangeAspect="1"/>
          </p:cNvPicPr>
          <p:nvPr/>
        </p:nvPicPr>
        <p:blipFill rotWithShape="1">
          <a:blip r:embed="rId3"/>
          <a:srcRect t="30004"/>
          <a:stretch/>
        </p:blipFill>
        <p:spPr>
          <a:xfrm>
            <a:off x="184791" y="1283458"/>
            <a:ext cx="8147137" cy="4887970"/>
          </a:xfrm>
          <a:prstGeom prst="rect">
            <a:avLst/>
          </a:prstGeom>
        </p:spPr>
      </p:pic>
      <p:sp>
        <p:nvSpPr>
          <p:cNvPr id="30" name="Rectangle 29">
            <a:extLst>
              <a:ext uri="{FF2B5EF4-FFF2-40B4-BE49-F238E27FC236}">
                <a16:creationId xmlns:a16="http://schemas.microsoft.com/office/drawing/2014/main" id="{19AC93B9-7802-0843-8C7F-C56D756391DA}"/>
              </a:ext>
            </a:extLst>
          </p:cNvPr>
          <p:cNvSpPr/>
          <p:nvPr/>
        </p:nvSpPr>
        <p:spPr>
          <a:xfrm>
            <a:off x="44362" y="1600200"/>
            <a:ext cx="8490037" cy="317170"/>
          </a:xfrm>
          <a:prstGeom prst="rect">
            <a:avLst/>
          </a:prstGeom>
          <a:solidFill>
            <a:schemeClr val="tx1">
              <a:alpha val="8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3C917DF-BB79-B743-9113-12AC7ABF21EB}"/>
              </a:ext>
            </a:extLst>
          </p:cNvPr>
          <p:cNvSpPr/>
          <p:nvPr/>
        </p:nvSpPr>
        <p:spPr>
          <a:xfrm>
            <a:off x="157652" y="2963545"/>
            <a:ext cx="8114778"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A2D0E79-CFE3-244E-AC1E-BF09565644A4}"/>
              </a:ext>
            </a:extLst>
          </p:cNvPr>
          <p:cNvSpPr/>
          <p:nvPr/>
        </p:nvSpPr>
        <p:spPr>
          <a:xfrm>
            <a:off x="0" y="6012843"/>
            <a:ext cx="8490037" cy="317170"/>
          </a:xfrm>
          <a:prstGeom prst="rect">
            <a:avLst/>
          </a:prstGeom>
          <a:solidFill>
            <a:schemeClr val="tx1">
              <a:alpha val="8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DF2334-33B5-5745-A14C-6E9D6C25D54F}"/>
              </a:ext>
            </a:extLst>
          </p:cNvPr>
          <p:cNvSpPr/>
          <p:nvPr/>
        </p:nvSpPr>
        <p:spPr>
          <a:xfrm>
            <a:off x="200987" y="3717315"/>
            <a:ext cx="8114778"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8D687EE-333B-8D4D-9C52-A3F74560960F}"/>
              </a:ext>
            </a:extLst>
          </p:cNvPr>
          <p:cNvSpPr/>
          <p:nvPr/>
        </p:nvSpPr>
        <p:spPr>
          <a:xfrm>
            <a:off x="149300" y="4378624"/>
            <a:ext cx="8114778"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DF93734-E2AB-CB44-9FD2-078FF1888E7C}"/>
              </a:ext>
            </a:extLst>
          </p:cNvPr>
          <p:cNvSpPr/>
          <p:nvPr/>
        </p:nvSpPr>
        <p:spPr>
          <a:xfrm>
            <a:off x="55339" y="5119870"/>
            <a:ext cx="8289653"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AF9248A-6B4B-0B4F-8593-DF5DACD904A0}"/>
              </a:ext>
            </a:extLst>
          </p:cNvPr>
          <p:cNvSpPr/>
          <p:nvPr/>
        </p:nvSpPr>
        <p:spPr>
          <a:xfrm>
            <a:off x="181154" y="5741969"/>
            <a:ext cx="8114778"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24AE7DC-FDC8-7A4A-B117-E8E4B37FAB37}"/>
              </a:ext>
            </a:extLst>
          </p:cNvPr>
          <p:cNvSpPr/>
          <p:nvPr/>
        </p:nvSpPr>
        <p:spPr>
          <a:xfrm>
            <a:off x="55339" y="2323414"/>
            <a:ext cx="8260426" cy="317170"/>
          </a:xfrm>
          <a:prstGeom prst="rect">
            <a:avLst/>
          </a:prstGeom>
          <a:solidFill>
            <a:schemeClr val="tx1">
              <a:alpha val="9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485EFDA-81A9-7D4C-AC30-DC9ECA530EE5}"/>
              </a:ext>
            </a:extLst>
          </p:cNvPr>
          <p:cNvSpPr/>
          <p:nvPr/>
        </p:nvSpPr>
        <p:spPr>
          <a:xfrm>
            <a:off x="55339" y="206515"/>
            <a:ext cx="9537676" cy="707886"/>
          </a:xfrm>
          <a:prstGeom prst="rect">
            <a:avLst/>
          </a:prstGeom>
        </p:spPr>
        <p:txBody>
          <a:bodyPr wrap="none">
            <a:spAutoFit/>
          </a:bodyPr>
          <a:lstStyle/>
          <a:p>
            <a:pPr algn="ctr"/>
            <a:r>
              <a:rPr lang="en-US" sz="4000" dirty="0">
                <a:solidFill>
                  <a:schemeClr val="accent4"/>
                </a:solidFill>
              </a:rPr>
              <a:t>Interpreting CNN decisions on Clean Samples</a:t>
            </a:r>
            <a:endParaRPr lang="en-US" sz="4000" dirty="0">
              <a:solidFill>
                <a:schemeClr val="accent2"/>
              </a:solidFill>
            </a:endParaRPr>
          </a:p>
        </p:txBody>
      </p:sp>
      <p:sp>
        <p:nvSpPr>
          <p:cNvPr id="20" name="TextBox 19">
            <a:extLst>
              <a:ext uri="{FF2B5EF4-FFF2-40B4-BE49-F238E27FC236}">
                <a16:creationId xmlns:a16="http://schemas.microsoft.com/office/drawing/2014/main" id="{F8ECE3B2-37B4-0043-AC89-13A95E9EFD95}"/>
              </a:ext>
            </a:extLst>
          </p:cNvPr>
          <p:cNvSpPr txBox="1"/>
          <p:nvPr/>
        </p:nvSpPr>
        <p:spPr>
          <a:xfrm>
            <a:off x="8490036" y="1258539"/>
            <a:ext cx="3701963" cy="2677656"/>
          </a:xfrm>
          <a:prstGeom prst="rect">
            <a:avLst/>
          </a:prstGeom>
          <a:noFill/>
          <a:ln>
            <a:solidFill>
              <a:srgbClr val="FF6600"/>
            </a:solidFill>
          </a:ln>
        </p:spPr>
        <p:txBody>
          <a:bodyPr wrap="square" rtlCol="0">
            <a:spAutoFit/>
          </a:bodyPr>
          <a:lstStyle/>
          <a:p>
            <a:r>
              <a:rPr lang="en-US" sz="2800" dirty="0">
                <a:solidFill>
                  <a:srgbClr val="F2B98E"/>
                </a:solidFill>
              </a:rPr>
              <a:t>Every block of two rows</a:t>
            </a:r>
          </a:p>
          <a:p>
            <a:endParaRPr lang="en-US" sz="2800" dirty="0">
              <a:solidFill>
                <a:srgbClr val="F2B98E"/>
              </a:solidFill>
            </a:endParaRPr>
          </a:p>
          <a:p>
            <a:r>
              <a:rPr lang="en-US" sz="2800" dirty="0">
                <a:solidFill>
                  <a:srgbClr val="F2B98E"/>
                </a:solidFill>
              </a:rPr>
              <a:t>First row: </a:t>
            </a:r>
            <a:br>
              <a:rPr lang="en-US" sz="2800" dirty="0">
                <a:solidFill>
                  <a:srgbClr val="F2B98E"/>
                </a:solidFill>
              </a:rPr>
            </a:br>
            <a:r>
              <a:rPr lang="en-US" sz="2800" dirty="0">
                <a:solidFill>
                  <a:srgbClr val="F2B98E"/>
                </a:solidFill>
              </a:rPr>
              <a:t>Input images from MNIST dataset</a:t>
            </a:r>
          </a:p>
          <a:p>
            <a:endParaRPr lang="en-US" sz="2800" dirty="0">
              <a:solidFill>
                <a:srgbClr val="F2B98E"/>
              </a:solidFill>
            </a:endParaRPr>
          </a:p>
        </p:txBody>
      </p:sp>
    </p:spTree>
    <p:extLst>
      <p:ext uri="{BB962C8B-B14F-4D97-AF65-F5344CB8AC3E}">
        <p14:creationId xmlns:p14="http://schemas.microsoft.com/office/powerpoint/2010/main" val="27654202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35D112-5770-474E-B7DE-5606D739D51C}"/>
              </a:ext>
            </a:extLst>
          </p:cNvPr>
          <p:cNvPicPr>
            <a:picLocks noChangeAspect="1"/>
          </p:cNvPicPr>
          <p:nvPr/>
        </p:nvPicPr>
        <p:blipFill rotWithShape="1">
          <a:blip r:embed="rId3"/>
          <a:srcRect t="30004"/>
          <a:stretch/>
        </p:blipFill>
        <p:spPr>
          <a:xfrm>
            <a:off x="184791" y="1283458"/>
            <a:ext cx="8147137" cy="4887970"/>
          </a:xfrm>
          <a:prstGeom prst="rect">
            <a:avLst/>
          </a:prstGeom>
        </p:spPr>
      </p:pic>
      <p:sp>
        <p:nvSpPr>
          <p:cNvPr id="39" name="Rectangle 38">
            <a:extLst>
              <a:ext uri="{FF2B5EF4-FFF2-40B4-BE49-F238E27FC236}">
                <a16:creationId xmlns:a16="http://schemas.microsoft.com/office/drawing/2014/main" id="{6A2D0E79-CFE3-244E-AC1E-BF09565644A4}"/>
              </a:ext>
            </a:extLst>
          </p:cNvPr>
          <p:cNvSpPr/>
          <p:nvPr/>
        </p:nvSpPr>
        <p:spPr>
          <a:xfrm>
            <a:off x="0" y="6012843"/>
            <a:ext cx="8490037" cy="317170"/>
          </a:xfrm>
          <a:prstGeom prst="rect">
            <a:avLst/>
          </a:prstGeom>
          <a:solidFill>
            <a:schemeClr val="tx1">
              <a:alpha val="8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EE778D4-7BF8-9140-9EDF-6FBFB4AA45A3}"/>
              </a:ext>
            </a:extLst>
          </p:cNvPr>
          <p:cNvSpPr/>
          <p:nvPr/>
        </p:nvSpPr>
        <p:spPr>
          <a:xfrm>
            <a:off x="55339" y="206515"/>
            <a:ext cx="9537676" cy="707886"/>
          </a:xfrm>
          <a:prstGeom prst="rect">
            <a:avLst/>
          </a:prstGeom>
        </p:spPr>
        <p:txBody>
          <a:bodyPr wrap="none">
            <a:spAutoFit/>
          </a:bodyPr>
          <a:lstStyle/>
          <a:p>
            <a:pPr algn="ctr"/>
            <a:r>
              <a:rPr lang="en-US" sz="4000" dirty="0">
                <a:solidFill>
                  <a:schemeClr val="accent4"/>
                </a:solidFill>
              </a:rPr>
              <a:t>Interpreting CNN decisions on Clean Samples</a:t>
            </a:r>
            <a:endParaRPr lang="en-US" sz="4000" dirty="0">
              <a:solidFill>
                <a:schemeClr val="accent2"/>
              </a:solidFill>
            </a:endParaRPr>
          </a:p>
        </p:txBody>
      </p:sp>
      <p:sp>
        <p:nvSpPr>
          <p:cNvPr id="7" name="TextBox 6">
            <a:extLst>
              <a:ext uri="{FF2B5EF4-FFF2-40B4-BE49-F238E27FC236}">
                <a16:creationId xmlns:a16="http://schemas.microsoft.com/office/drawing/2014/main" id="{F8C2A811-2801-0C46-A9D0-274B9626ACFF}"/>
              </a:ext>
            </a:extLst>
          </p:cNvPr>
          <p:cNvSpPr txBox="1"/>
          <p:nvPr/>
        </p:nvSpPr>
        <p:spPr>
          <a:xfrm>
            <a:off x="8490037" y="1318945"/>
            <a:ext cx="3515116" cy="4401205"/>
          </a:xfrm>
          <a:prstGeom prst="rect">
            <a:avLst/>
          </a:prstGeom>
          <a:noFill/>
          <a:ln>
            <a:solidFill>
              <a:srgbClr val="FF6600"/>
            </a:solidFill>
          </a:ln>
        </p:spPr>
        <p:txBody>
          <a:bodyPr wrap="square" rtlCol="0">
            <a:spAutoFit/>
          </a:bodyPr>
          <a:lstStyle/>
          <a:p>
            <a:r>
              <a:rPr lang="en-US" sz="2800" dirty="0">
                <a:solidFill>
                  <a:srgbClr val="F2B98E"/>
                </a:solidFill>
              </a:rPr>
              <a:t>Every block</a:t>
            </a:r>
          </a:p>
          <a:p>
            <a:endParaRPr lang="en-US" sz="2800" dirty="0">
              <a:solidFill>
                <a:srgbClr val="F2B98E"/>
              </a:solidFill>
            </a:endParaRPr>
          </a:p>
          <a:p>
            <a:r>
              <a:rPr lang="en-US" sz="2800" dirty="0">
                <a:solidFill>
                  <a:srgbClr val="F2B98E"/>
                </a:solidFill>
              </a:rPr>
              <a:t>First row: </a:t>
            </a:r>
            <a:br>
              <a:rPr lang="en-US" sz="2800" dirty="0">
                <a:solidFill>
                  <a:srgbClr val="F2B98E"/>
                </a:solidFill>
              </a:rPr>
            </a:br>
            <a:r>
              <a:rPr lang="en-US" sz="2800" dirty="0">
                <a:solidFill>
                  <a:srgbClr val="F2B98E"/>
                </a:solidFill>
              </a:rPr>
              <a:t>Input images from MNIST dataset</a:t>
            </a:r>
          </a:p>
          <a:p>
            <a:endParaRPr lang="en-US" sz="2800" dirty="0">
              <a:solidFill>
                <a:srgbClr val="F2B98E"/>
              </a:solidFill>
            </a:endParaRPr>
          </a:p>
          <a:p>
            <a:r>
              <a:rPr lang="en-US" sz="2800" dirty="0">
                <a:solidFill>
                  <a:srgbClr val="F2B98E"/>
                </a:solidFill>
              </a:rPr>
              <a:t>Second row: </a:t>
            </a:r>
            <a:r>
              <a:rPr lang="en-US" sz="2800" b="1" dirty="0">
                <a:solidFill>
                  <a:srgbClr val="FF6600"/>
                </a:solidFill>
              </a:rPr>
              <a:t>activated codewords </a:t>
            </a:r>
            <a:r>
              <a:rPr lang="en-US" sz="2800" dirty="0">
                <a:solidFill>
                  <a:srgbClr val="F2B98E"/>
                </a:solidFill>
              </a:rPr>
              <a:t>	on MNIST dataset</a:t>
            </a:r>
          </a:p>
          <a:p>
            <a:endParaRPr lang="en-US" sz="2800" dirty="0">
              <a:solidFill>
                <a:srgbClr val="F2B98E"/>
              </a:solidFill>
            </a:endParaRPr>
          </a:p>
        </p:txBody>
      </p:sp>
    </p:spTree>
    <p:extLst>
      <p:ext uri="{BB962C8B-B14F-4D97-AF65-F5344CB8AC3E}">
        <p14:creationId xmlns:p14="http://schemas.microsoft.com/office/powerpoint/2010/main" val="26610220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8894CC-9A86-184B-9D9E-8814AC7F6476}"/>
              </a:ext>
            </a:extLst>
          </p:cNvPr>
          <p:cNvPicPr>
            <a:picLocks noChangeAspect="1"/>
          </p:cNvPicPr>
          <p:nvPr/>
        </p:nvPicPr>
        <p:blipFill rotWithShape="1">
          <a:blip r:embed="rId3"/>
          <a:srcRect r="28982" b="40864"/>
          <a:stretch/>
        </p:blipFill>
        <p:spPr>
          <a:xfrm>
            <a:off x="838199" y="992989"/>
            <a:ext cx="6859537" cy="4569611"/>
          </a:xfrm>
          <a:prstGeom prst="rect">
            <a:avLst/>
          </a:prstGeom>
        </p:spPr>
      </p:pic>
      <p:sp>
        <p:nvSpPr>
          <p:cNvPr id="9" name="Rectangle 8"/>
          <p:cNvSpPr/>
          <p:nvPr/>
        </p:nvSpPr>
        <p:spPr>
          <a:xfrm>
            <a:off x="-25434" y="84186"/>
            <a:ext cx="7970067" cy="707886"/>
          </a:xfrm>
          <a:prstGeom prst="rect">
            <a:avLst/>
          </a:prstGeom>
        </p:spPr>
        <p:txBody>
          <a:bodyPr wrap="none">
            <a:spAutoFit/>
          </a:bodyPr>
          <a:lstStyle/>
          <a:p>
            <a:pPr algn="ctr"/>
            <a:r>
              <a:rPr lang="en-US" sz="4000" dirty="0">
                <a:solidFill>
                  <a:schemeClr val="accent4"/>
                </a:solidFill>
              </a:rPr>
              <a:t>Visualization of Semantic Dictionaries</a:t>
            </a:r>
            <a:endParaRPr lang="en-US" sz="4000" dirty="0">
              <a:solidFill>
                <a:schemeClr val="accent2"/>
              </a:solidFill>
            </a:endParaRPr>
          </a:p>
        </p:txBody>
      </p:sp>
      <p:sp>
        <p:nvSpPr>
          <p:cNvPr id="15" name="TextBox 14">
            <a:extLst>
              <a:ext uri="{FF2B5EF4-FFF2-40B4-BE49-F238E27FC236}">
                <a16:creationId xmlns:a16="http://schemas.microsoft.com/office/drawing/2014/main" id="{BDFB1562-5B86-E34C-92A6-E5E460FFB539}"/>
              </a:ext>
            </a:extLst>
          </p:cNvPr>
          <p:cNvSpPr txBox="1"/>
          <p:nvPr/>
        </p:nvSpPr>
        <p:spPr>
          <a:xfrm>
            <a:off x="9704768" y="4572000"/>
            <a:ext cx="1143000" cy="307777"/>
          </a:xfrm>
          <a:prstGeom prst="rect">
            <a:avLst/>
          </a:prstGeom>
          <a:noFill/>
        </p:spPr>
        <p:txBody>
          <a:bodyPr wrap="square" rtlCol="0">
            <a:spAutoFit/>
          </a:bodyPr>
          <a:lstStyle/>
          <a:p>
            <a:r>
              <a:rPr lang="en-US" sz="1400" dirty="0"/>
              <a:t>Codebook</a:t>
            </a:r>
          </a:p>
        </p:txBody>
      </p:sp>
      <p:sp>
        <p:nvSpPr>
          <p:cNvPr id="30" name="TextBox 29">
            <a:extLst>
              <a:ext uri="{FF2B5EF4-FFF2-40B4-BE49-F238E27FC236}">
                <a16:creationId xmlns:a16="http://schemas.microsoft.com/office/drawing/2014/main" id="{653976AE-1129-584C-89D8-9080FFB8D927}"/>
              </a:ext>
            </a:extLst>
          </p:cNvPr>
          <p:cNvSpPr txBox="1"/>
          <p:nvPr/>
        </p:nvSpPr>
        <p:spPr>
          <a:xfrm>
            <a:off x="10099863" y="2139252"/>
            <a:ext cx="747905" cy="276999"/>
          </a:xfrm>
          <a:prstGeom prst="rect">
            <a:avLst/>
          </a:prstGeom>
          <a:noFill/>
        </p:spPr>
        <p:txBody>
          <a:bodyPr wrap="square" rtlCol="0">
            <a:spAutoFit/>
          </a:bodyPr>
          <a:lstStyle/>
          <a:p>
            <a:r>
              <a:rPr lang="en-US" sz="1200" dirty="0"/>
              <a:t>airplane</a:t>
            </a:r>
          </a:p>
        </p:txBody>
      </p:sp>
      <p:sp>
        <p:nvSpPr>
          <p:cNvPr id="13" name="TextBox 12">
            <a:extLst>
              <a:ext uri="{FF2B5EF4-FFF2-40B4-BE49-F238E27FC236}">
                <a16:creationId xmlns:a16="http://schemas.microsoft.com/office/drawing/2014/main" id="{B6EA54A3-7BAF-B44C-A97A-C969547D7E5C}"/>
              </a:ext>
            </a:extLst>
          </p:cNvPr>
          <p:cNvSpPr txBox="1"/>
          <p:nvPr/>
        </p:nvSpPr>
        <p:spPr>
          <a:xfrm>
            <a:off x="8209767" y="984638"/>
            <a:ext cx="3293969" cy="646331"/>
          </a:xfrm>
          <a:prstGeom prst="rect">
            <a:avLst/>
          </a:prstGeom>
          <a:noFill/>
          <a:ln>
            <a:solidFill>
              <a:srgbClr val="F2B98E"/>
            </a:solidFill>
          </a:ln>
        </p:spPr>
        <p:txBody>
          <a:bodyPr wrap="square" rtlCol="0">
            <a:spAutoFit/>
          </a:bodyPr>
          <a:lstStyle/>
          <a:p>
            <a:r>
              <a:rPr lang="en-US" dirty="0">
                <a:solidFill>
                  <a:srgbClr val="F2B98E"/>
                </a:solidFill>
              </a:rPr>
              <a:t>Learned codewords per class on SVHN dataset</a:t>
            </a:r>
          </a:p>
        </p:txBody>
      </p:sp>
      <p:sp>
        <p:nvSpPr>
          <p:cNvPr id="5" name="TextBox 4">
            <a:extLst>
              <a:ext uri="{FF2B5EF4-FFF2-40B4-BE49-F238E27FC236}">
                <a16:creationId xmlns:a16="http://schemas.microsoft.com/office/drawing/2014/main" id="{0D3D6B51-3A07-D843-AF0E-94CE1E5D9397}"/>
              </a:ext>
            </a:extLst>
          </p:cNvPr>
          <p:cNvSpPr txBox="1"/>
          <p:nvPr/>
        </p:nvSpPr>
        <p:spPr>
          <a:xfrm>
            <a:off x="838199" y="1005110"/>
            <a:ext cx="6761968" cy="747490"/>
          </a:xfrm>
          <a:prstGeom prst="rect">
            <a:avLst/>
          </a:prstGeom>
          <a:noFill/>
          <a:ln>
            <a:solidFill>
              <a:schemeClr val="bg1">
                <a:lumMod val="85000"/>
              </a:schemeClr>
            </a:solidFill>
          </a:ln>
        </p:spPr>
        <p:txBody>
          <a:bodyPr wrap="square" rtlCol="0">
            <a:spAutoFit/>
          </a:bodyPr>
          <a:lstStyle/>
          <a:p>
            <a:endParaRPr lang="en-US" dirty="0"/>
          </a:p>
        </p:txBody>
      </p:sp>
      <p:cxnSp>
        <p:nvCxnSpPr>
          <p:cNvPr id="14" name="Straight Arrow Connector 13">
            <a:extLst>
              <a:ext uri="{FF2B5EF4-FFF2-40B4-BE49-F238E27FC236}">
                <a16:creationId xmlns:a16="http://schemas.microsoft.com/office/drawing/2014/main" id="{D819DF10-FC91-C648-858D-3AAEF67D59E3}"/>
              </a:ext>
            </a:extLst>
          </p:cNvPr>
          <p:cNvCxnSpPr>
            <a:cxnSpLocks/>
          </p:cNvCxnSpPr>
          <p:nvPr/>
        </p:nvCxnSpPr>
        <p:spPr>
          <a:xfrm>
            <a:off x="7600167" y="1194398"/>
            <a:ext cx="609600" cy="24802"/>
          </a:xfrm>
          <a:prstGeom prst="straightConnector1">
            <a:avLst/>
          </a:prstGeom>
          <a:ln w="12700">
            <a:solidFill>
              <a:srgbClr val="FF6600"/>
            </a:solidFill>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9919C207-BC3F-8F42-9E64-140282A2DC60}"/>
              </a:ext>
            </a:extLst>
          </p:cNvPr>
          <p:cNvSpPr txBox="1"/>
          <p:nvPr/>
        </p:nvSpPr>
        <p:spPr>
          <a:xfrm>
            <a:off x="8200184" y="2596768"/>
            <a:ext cx="3352800" cy="1200329"/>
          </a:xfrm>
          <a:prstGeom prst="rect">
            <a:avLst/>
          </a:prstGeom>
          <a:noFill/>
          <a:ln>
            <a:solidFill>
              <a:schemeClr val="accent1"/>
            </a:solidFill>
          </a:ln>
        </p:spPr>
        <p:txBody>
          <a:bodyPr wrap="square" rtlCol="0">
            <a:spAutoFit/>
          </a:bodyPr>
          <a:lstStyle/>
          <a:p>
            <a:r>
              <a:rPr lang="en-US" sz="2400" dirty="0">
                <a:solidFill>
                  <a:srgbClr val="41719C"/>
                </a:solidFill>
              </a:rPr>
              <a:t>Codewords captures variance present in the dataset</a:t>
            </a:r>
          </a:p>
        </p:txBody>
      </p:sp>
    </p:spTree>
    <p:extLst>
      <p:ext uri="{BB962C8B-B14F-4D97-AF65-F5344CB8AC3E}">
        <p14:creationId xmlns:p14="http://schemas.microsoft.com/office/powerpoint/2010/main" val="1501606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55D30E-B1AC-0444-8289-EF88B7962730}"/>
              </a:ext>
            </a:extLst>
          </p:cNvPr>
          <p:cNvPicPr>
            <a:picLocks noChangeAspect="1"/>
          </p:cNvPicPr>
          <p:nvPr/>
        </p:nvPicPr>
        <p:blipFill rotWithShape="1">
          <a:blip r:embed="rId3"/>
          <a:srcRect b="41343"/>
          <a:stretch/>
        </p:blipFill>
        <p:spPr>
          <a:xfrm>
            <a:off x="187923" y="1296847"/>
            <a:ext cx="8097190" cy="4445121"/>
          </a:xfrm>
          <a:prstGeom prst="rect">
            <a:avLst/>
          </a:prstGeom>
        </p:spPr>
      </p:pic>
      <p:sp>
        <p:nvSpPr>
          <p:cNvPr id="30" name="Rectangle 29">
            <a:extLst>
              <a:ext uri="{FF2B5EF4-FFF2-40B4-BE49-F238E27FC236}">
                <a16:creationId xmlns:a16="http://schemas.microsoft.com/office/drawing/2014/main" id="{19AC93B9-7802-0843-8C7F-C56D756391DA}"/>
              </a:ext>
            </a:extLst>
          </p:cNvPr>
          <p:cNvSpPr/>
          <p:nvPr/>
        </p:nvSpPr>
        <p:spPr>
          <a:xfrm>
            <a:off x="44362" y="1676400"/>
            <a:ext cx="8490037" cy="317170"/>
          </a:xfrm>
          <a:prstGeom prst="rect">
            <a:avLst/>
          </a:prstGeom>
          <a:solidFill>
            <a:schemeClr val="tx1">
              <a:alpha val="8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3C917DF-BB79-B743-9113-12AC7ABF21EB}"/>
              </a:ext>
            </a:extLst>
          </p:cNvPr>
          <p:cNvSpPr/>
          <p:nvPr/>
        </p:nvSpPr>
        <p:spPr>
          <a:xfrm>
            <a:off x="157652" y="3200400"/>
            <a:ext cx="8114778"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A2D0E79-CFE3-244E-AC1E-BF09565644A4}"/>
              </a:ext>
            </a:extLst>
          </p:cNvPr>
          <p:cNvSpPr/>
          <p:nvPr/>
        </p:nvSpPr>
        <p:spPr>
          <a:xfrm>
            <a:off x="0" y="6012843"/>
            <a:ext cx="8490037" cy="317170"/>
          </a:xfrm>
          <a:prstGeom prst="rect">
            <a:avLst/>
          </a:prstGeom>
          <a:solidFill>
            <a:schemeClr val="tx1">
              <a:alpha val="8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DF2334-33B5-5745-A14C-6E9D6C25D54F}"/>
              </a:ext>
            </a:extLst>
          </p:cNvPr>
          <p:cNvSpPr/>
          <p:nvPr/>
        </p:nvSpPr>
        <p:spPr>
          <a:xfrm>
            <a:off x="200987" y="3950030"/>
            <a:ext cx="8114778"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8D687EE-333B-8D4D-9C52-A3F74560960F}"/>
              </a:ext>
            </a:extLst>
          </p:cNvPr>
          <p:cNvSpPr/>
          <p:nvPr/>
        </p:nvSpPr>
        <p:spPr>
          <a:xfrm>
            <a:off x="149300" y="4712030"/>
            <a:ext cx="8114778"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DF93734-E2AB-CB44-9FD2-078FF1888E7C}"/>
              </a:ext>
            </a:extLst>
          </p:cNvPr>
          <p:cNvSpPr/>
          <p:nvPr/>
        </p:nvSpPr>
        <p:spPr>
          <a:xfrm>
            <a:off x="55339" y="5410200"/>
            <a:ext cx="8289653"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AF9248A-6B4B-0B4F-8593-DF5DACD904A0}"/>
              </a:ext>
            </a:extLst>
          </p:cNvPr>
          <p:cNvSpPr/>
          <p:nvPr/>
        </p:nvSpPr>
        <p:spPr>
          <a:xfrm>
            <a:off x="181154" y="5741969"/>
            <a:ext cx="8114778"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24AE7DC-FDC8-7A4A-B117-E8E4B37FAB37}"/>
              </a:ext>
            </a:extLst>
          </p:cNvPr>
          <p:cNvSpPr/>
          <p:nvPr/>
        </p:nvSpPr>
        <p:spPr>
          <a:xfrm>
            <a:off x="55339" y="2426030"/>
            <a:ext cx="8260426" cy="317170"/>
          </a:xfrm>
          <a:prstGeom prst="rect">
            <a:avLst/>
          </a:prstGeom>
          <a:solidFill>
            <a:schemeClr val="tx1">
              <a:alpha val="9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846923A-708F-FE44-BF86-7081E4990869}"/>
              </a:ext>
            </a:extLst>
          </p:cNvPr>
          <p:cNvSpPr/>
          <p:nvPr/>
        </p:nvSpPr>
        <p:spPr>
          <a:xfrm>
            <a:off x="55339" y="206515"/>
            <a:ext cx="9537676" cy="707886"/>
          </a:xfrm>
          <a:prstGeom prst="rect">
            <a:avLst/>
          </a:prstGeom>
        </p:spPr>
        <p:txBody>
          <a:bodyPr wrap="none">
            <a:spAutoFit/>
          </a:bodyPr>
          <a:lstStyle/>
          <a:p>
            <a:pPr algn="ctr"/>
            <a:r>
              <a:rPr lang="en-US" sz="4000" dirty="0">
                <a:solidFill>
                  <a:schemeClr val="accent4"/>
                </a:solidFill>
              </a:rPr>
              <a:t>Interpreting CNN decisions on Clean Samples</a:t>
            </a:r>
            <a:endParaRPr lang="en-US" sz="4000" dirty="0">
              <a:solidFill>
                <a:schemeClr val="accent2"/>
              </a:solidFill>
            </a:endParaRPr>
          </a:p>
        </p:txBody>
      </p:sp>
      <p:sp>
        <p:nvSpPr>
          <p:cNvPr id="20" name="TextBox 19">
            <a:extLst>
              <a:ext uri="{FF2B5EF4-FFF2-40B4-BE49-F238E27FC236}">
                <a16:creationId xmlns:a16="http://schemas.microsoft.com/office/drawing/2014/main" id="{45E9B4B6-79C2-6646-A60F-912FE2207BB2}"/>
              </a:ext>
            </a:extLst>
          </p:cNvPr>
          <p:cNvSpPr txBox="1"/>
          <p:nvPr/>
        </p:nvSpPr>
        <p:spPr>
          <a:xfrm>
            <a:off x="8490036" y="1258539"/>
            <a:ext cx="3701963" cy="2677656"/>
          </a:xfrm>
          <a:prstGeom prst="rect">
            <a:avLst/>
          </a:prstGeom>
          <a:noFill/>
          <a:ln>
            <a:solidFill>
              <a:srgbClr val="FF6600"/>
            </a:solidFill>
          </a:ln>
        </p:spPr>
        <p:txBody>
          <a:bodyPr wrap="square" rtlCol="0">
            <a:spAutoFit/>
          </a:bodyPr>
          <a:lstStyle/>
          <a:p>
            <a:r>
              <a:rPr lang="en-US" sz="2800" dirty="0">
                <a:solidFill>
                  <a:srgbClr val="F2B98E"/>
                </a:solidFill>
              </a:rPr>
              <a:t>Every block of two rows</a:t>
            </a:r>
          </a:p>
          <a:p>
            <a:endParaRPr lang="en-US" sz="2800" dirty="0">
              <a:solidFill>
                <a:srgbClr val="F2B98E"/>
              </a:solidFill>
            </a:endParaRPr>
          </a:p>
          <a:p>
            <a:r>
              <a:rPr lang="en-US" sz="2800" dirty="0">
                <a:solidFill>
                  <a:srgbClr val="F2B98E"/>
                </a:solidFill>
              </a:rPr>
              <a:t>First row: </a:t>
            </a:r>
            <a:br>
              <a:rPr lang="en-US" sz="2800" dirty="0">
                <a:solidFill>
                  <a:srgbClr val="F2B98E"/>
                </a:solidFill>
              </a:rPr>
            </a:br>
            <a:r>
              <a:rPr lang="en-US" sz="2800" dirty="0">
                <a:solidFill>
                  <a:srgbClr val="F2B98E"/>
                </a:solidFill>
              </a:rPr>
              <a:t>Input images from SVHN dataset</a:t>
            </a:r>
          </a:p>
          <a:p>
            <a:endParaRPr lang="en-US" sz="2800" dirty="0">
              <a:solidFill>
                <a:srgbClr val="F2B98E"/>
              </a:solidFill>
            </a:endParaRPr>
          </a:p>
        </p:txBody>
      </p:sp>
    </p:spTree>
    <p:extLst>
      <p:ext uri="{BB962C8B-B14F-4D97-AF65-F5344CB8AC3E}">
        <p14:creationId xmlns:p14="http://schemas.microsoft.com/office/powerpoint/2010/main" val="2615427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cap="none" dirty="0"/>
              <a:t>Research Goal</a:t>
            </a:r>
          </a:p>
        </p:txBody>
      </p:sp>
      <p:sp>
        <p:nvSpPr>
          <p:cNvPr id="3" name="Content Placeholder 2"/>
          <p:cNvSpPr>
            <a:spLocks noGrp="1"/>
          </p:cNvSpPr>
          <p:nvPr>
            <p:ph idx="1"/>
          </p:nvPr>
        </p:nvSpPr>
        <p:spPr>
          <a:xfrm>
            <a:off x="685800" y="1249008"/>
            <a:ext cx="11163300" cy="5105400"/>
          </a:xfrm>
        </p:spPr>
        <p:txBody>
          <a:bodyPr>
            <a:normAutofit/>
          </a:bodyPr>
          <a:lstStyle/>
          <a:p>
            <a:pPr marL="0" indent="0">
              <a:buNone/>
            </a:pPr>
            <a:r>
              <a:rPr lang="en-US" dirty="0"/>
              <a:t>Understanding how deep neural network makes predictions, as well as when and why they make errors</a:t>
            </a:r>
          </a:p>
          <a:p>
            <a:pPr marL="0" indent="0">
              <a:buNone/>
            </a:pPr>
            <a:endParaRPr lang="en-US" dirty="0"/>
          </a:p>
          <a:p>
            <a:pPr marL="0" indent="0">
              <a:buNone/>
            </a:pPr>
            <a:endParaRPr lang="en-US" dirty="0"/>
          </a:p>
          <a:p>
            <a:pPr marL="0" indent="0">
              <a:buNone/>
            </a:pPr>
            <a:r>
              <a:rPr lang="en-US" dirty="0"/>
              <a:t>Detection of malicious samples in the case of </a:t>
            </a:r>
            <a:r>
              <a:rPr lang="en-US" dirty="0">
                <a:solidFill>
                  <a:srgbClr val="FF6600"/>
                </a:solidFill>
              </a:rPr>
              <a:t>adversarial attacks </a:t>
            </a:r>
            <a:endParaRPr lang="en-US" dirty="0">
              <a:solidFill>
                <a:srgbClr val="FF6600"/>
              </a:solidFill>
              <a:effectLst/>
            </a:endParaRPr>
          </a:p>
        </p:txBody>
      </p:sp>
      <p:sp>
        <p:nvSpPr>
          <p:cNvPr id="5" name="TextBox 4">
            <a:extLst>
              <a:ext uri="{FF2B5EF4-FFF2-40B4-BE49-F238E27FC236}">
                <a16:creationId xmlns:a16="http://schemas.microsoft.com/office/drawing/2014/main" id="{35DB3B48-A9B2-7346-9F2A-7582185EE1AA}"/>
              </a:ext>
            </a:extLst>
          </p:cNvPr>
          <p:cNvSpPr txBox="1"/>
          <p:nvPr/>
        </p:nvSpPr>
        <p:spPr>
          <a:xfrm>
            <a:off x="1076446" y="43983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047750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55D30E-B1AC-0444-8289-EF88B7962730}"/>
              </a:ext>
            </a:extLst>
          </p:cNvPr>
          <p:cNvPicPr>
            <a:picLocks noChangeAspect="1"/>
          </p:cNvPicPr>
          <p:nvPr/>
        </p:nvPicPr>
        <p:blipFill rotWithShape="1">
          <a:blip r:embed="rId3"/>
          <a:srcRect b="41343"/>
          <a:stretch/>
        </p:blipFill>
        <p:spPr>
          <a:xfrm>
            <a:off x="187923" y="1296847"/>
            <a:ext cx="8097190" cy="4445121"/>
          </a:xfrm>
          <a:prstGeom prst="rect">
            <a:avLst/>
          </a:prstGeom>
        </p:spPr>
      </p:pic>
      <p:sp>
        <p:nvSpPr>
          <p:cNvPr id="39" name="Rectangle 38">
            <a:extLst>
              <a:ext uri="{FF2B5EF4-FFF2-40B4-BE49-F238E27FC236}">
                <a16:creationId xmlns:a16="http://schemas.microsoft.com/office/drawing/2014/main" id="{6A2D0E79-CFE3-244E-AC1E-BF09565644A4}"/>
              </a:ext>
            </a:extLst>
          </p:cNvPr>
          <p:cNvSpPr/>
          <p:nvPr/>
        </p:nvSpPr>
        <p:spPr>
          <a:xfrm>
            <a:off x="0" y="6012843"/>
            <a:ext cx="8490037" cy="317170"/>
          </a:xfrm>
          <a:prstGeom prst="rect">
            <a:avLst/>
          </a:prstGeom>
          <a:solidFill>
            <a:schemeClr val="tx1">
              <a:alpha val="8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AF9248A-6B4B-0B4F-8593-DF5DACD904A0}"/>
              </a:ext>
            </a:extLst>
          </p:cNvPr>
          <p:cNvSpPr/>
          <p:nvPr/>
        </p:nvSpPr>
        <p:spPr>
          <a:xfrm>
            <a:off x="181154" y="5741969"/>
            <a:ext cx="8114778"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7CB8CCD-3B98-B642-BF9C-00E27CF9C648}"/>
              </a:ext>
            </a:extLst>
          </p:cNvPr>
          <p:cNvSpPr/>
          <p:nvPr/>
        </p:nvSpPr>
        <p:spPr>
          <a:xfrm>
            <a:off x="55339" y="206515"/>
            <a:ext cx="9537676" cy="707886"/>
          </a:xfrm>
          <a:prstGeom prst="rect">
            <a:avLst/>
          </a:prstGeom>
        </p:spPr>
        <p:txBody>
          <a:bodyPr wrap="none">
            <a:spAutoFit/>
          </a:bodyPr>
          <a:lstStyle/>
          <a:p>
            <a:pPr algn="ctr"/>
            <a:r>
              <a:rPr lang="en-US" sz="4000" dirty="0">
                <a:solidFill>
                  <a:schemeClr val="accent4"/>
                </a:solidFill>
              </a:rPr>
              <a:t>Interpreting CNN decisions on Clean Samples</a:t>
            </a:r>
            <a:endParaRPr lang="en-US" sz="4000" dirty="0">
              <a:solidFill>
                <a:schemeClr val="accent2"/>
              </a:solidFill>
            </a:endParaRPr>
          </a:p>
        </p:txBody>
      </p:sp>
      <p:sp>
        <p:nvSpPr>
          <p:cNvPr id="13" name="TextBox 12">
            <a:extLst>
              <a:ext uri="{FF2B5EF4-FFF2-40B4-BE49-F238E27FC236}">
                <a16:creationId xmlns:a16="http://schemas.microsoft.com/office/drawing/2014/main" id="{23AC6AB1-9D3E-FD4D-993E-C299BA4871A1}"/>
              </a:ext>
            </a:extLst>
          </p:cNvPr>
          <p:cNvSpPr txBox="1"/>
          <p:nvPr/>
        </p:nvSpPr>
        <p:spPr>
          <a:xfrm>
            <a:off x="8490037" y="1318945"/>
            <a:ext cx="3515116" cy="4401205"/>
          </a:xfrm>
          <a:prstGeom prst="rect">
            <a:avLst/>
          </a:prstGeom>
          <a:noFill/>
          <a:ln>
            <a:solidFill>
              <a:srgbClr val="FF6600"/>
            </a:solidFill>
          </a:ln>
        </p:spPr>
        <p:txBody>
          <a:bodyPr wrap="square" rtlCol="0">
            <a:spAutoFit/>
          </a:bodyPr>
          <a:lstStyle/>
          <a:p>
            <a:r>
              <a:rPr lang="en-US" sz="2800" dirty="0">
                <a:solidFill>
                  <a:srgbClr val="F2B98E"/>
                </a:solidFill>
              </a:rPr>
              <a:t>Every block</a:t>
            </a:r>
          </a:p>
          <a:p>
            <a:endParaRPr lang="en-US" sz="2800" dirty="0">
              <a:solidFill>
                <a:srgbClr val="F2B98E"/>
              </a:solidFill>
            </a:endParaRPr>
          </a:p>
          <a:p>
            <a:r>
              <a:rPr lang="en-US" sz="2800" dirty="0">
                <a:solidFill>
                  <a:srgbClr val="F2B98E"/>
                </a:solidFill>
              </a:rPr>
              <a:t>First row: </a:t>
            </a:r>
            <a:br>
              <a:rPr lang="en-US" sz="2800" dirty="0">
                <a:solidFill>
                  <a:srgbClr val="F2B98E"/>
                </a:solidFill>
              </a:rPr>
            </a:br>
            <a:r>
              <a:rPr lang="en-US" sz="2800" dirty="0">
                <a:solidFill>
                  <a:srgbClr val="F2B98E"/>
                </a:solidFill>
              </a:rPr>
              <a:t>Input images from SVHN dataset</a:t>
            </a:r>
          </a:p>
          <a:p>
            <a:endParaRPr lang="en-US" sz="2800" dirty="0">
              <a:solidFill>
                <a:srgbClr val="F2B98E"/>
              </a:solidFill>
            </a:endParaRPr>
          </a:p>
          <a:p>
            <a:r>
              <a:rPr lang="en-US" sz="2800" dirty="0">
                <a:solidFill>
                  <a:srgbClr val="F2B98E"/>
                </a:solidFill>
              </a:rPr>
              <a:t>Second row: </a:t>
            </a:r>
            <a:r>
              <a:rPr lang="en-US" sz="2800" b="1" dirty="0">
                <a:solidFill>
                  <a:srgbClr val="FF6600"/>
                </a:solidFill>
              </a:rPr>
              <a:t>activated codewords </a:t>
            </a:r>
            <a:r>
              <a:rPr lang="en-US" sz="2800" dirty="0">
                <a:solidFill>
                  <a:srgbClr val="F2B98E"/>
                </a:solidFill>
              </a:rPr>
              <a:t>	on SVHN dataset</a:t>
            </a:r>
          </a:p>
          <a:p>
            <a:endParaRPr lang="en-US" sz="2800" dirty="0">
              <a:solidFill>
                <a:srgbClr val="F2B98E"/>
              </a:solidFill>
            </a:endParaRPr>
          </a:p>
        </p:txBody>
      </p:sp>
    </p:spTree>
    <p:extLst>
      <p:ext uri="{BB962C8B-B14F-4D97-AF65-F5344CB8AC3E}">
        <p14:creationId xmlns:p14="http://schemas.microsoft.com/office/powerpoint/2010/main" val="5751225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BEFA50-A0BA-2D4E-A0E3-2C18E542AB44}"/>
              </a:ext>
            </a:extLst>
          </p:cNvPr>
          <p:cNvPicPr>
            <a:picLocks noChangeAspect="1"/>
          </p:cNvPicPr>
          <p:nvPr/>
        </p:nvPicPr>
        <p:blipFill rotWithShape="1">
          <a:blip r:embed="rId3"/>
          <a:srcRect r="32622" b="35099"/>
          <a:stretch/>
        </p:blipFill>
        <p:spPr>
          <a:xfrm>
            <a:off x="609600" y="924709"/>
            <a:ext cx="7106433" cy="5476091"/>
          </a:xfrm>
          <a:prstGeom prst="rect">
            <a:avLst/>
          </a:prstGeom>
        </p:spPr>
      </p:pic>
      <p:sp>
        <p:nvSpPr>
          <p:cNvPr id="9" name="Rectangle 8"/>
          <p:cNvSpPr/>
          <p:nvPr/>
        </p:nvSpPr>
        <p:spPr>
          <a:xfrm>
            <a:off x="-25434" y="84186"/>
            <a:ext cx="7970067" cy="707886"/>
          </a:xfrm>
          <a:prstGeom prst="rect">
            <a:avLst/>
          </a:prstGeom>
        </p:spPr>
        <p:txBody>
          <a:bodyPr wrap="none">
            <a:spAutoFit/>
          </a:bodyPr>
          <a:lstStyle/>
          <a:p>
            <a:pPr algn="ctr"/>
            <a:r>
              <a:rPr lang="en-US" sz="4000" dirty="0">
                <a:solidFill>
                  <a:schemeClr val="accent4"/>
                </a:solidFill>
              </a:rPr>
              <a:t>Visualization of Semantic Dictionaries</a:t>
            </a:r>
            <a:endParaRPr lang="en-US" sz="4000" dirty="0">
              <a:solidFill>
                <a:schemeClr val="accent2"/>
              </a:solidFill>
            </a:endParaRPr>
          </a:p>
        </p:txBody>
      </p:sp>
      <p:sp>
        <p:nvSpPr>
          <p:cNvPr id="15" name="TextBox 14">
            <a:extLst>
              <a:ext uri="{FF2B5EF4-FFF2-40B4-BE49-F238E27FC236}">
                <a16:creationId xmlns:a16="http://schemas.microsoft.com/office/drawing/2014/main" id="{BDFB1562-5B86-E34C-92A6-E5E460FFB539}"/>
              </a:ext>
            </a:extLst>
          </p:cNvPr>
          <p:cNvSpPr txBox="1"/>
          <p:nvPr/>
        </p:nvSpPr>
        <p:spPr>
          <a:xfrm>
            <a:off x="9704768" y="4572000"/>
            <a:ext cx="1143000" cy="307777"/>
          </a:xfrm>
          <a:prstGeom prst="rect">
            <a:avLst/>
          </a:prstGeom>
          <a:noFill/>
        </p:spPr>
        <p:txBody>
          <a:bodyPr wrap="square" rtlCol="0">
            <a:spAutoFit/>
          </a:bodyPr>
          <a:lstStyle/>
          <a:p>
            <a:r>
              <a:rPr lang="en-US" sz="1400" dirty="0"/>
              <a:t>Codebook</a:t>
            </a:r>
          </a:p>
        </p:txBody>
      </p:sp>
      <p:sp>
        <p:nvSpPr>
          <p:cNvPr id="30" name="TextBox 29">
            <a:extLst>
              <a:ext uri="{FF2B5EF4-FFF2-40B4-BE49-F238E27FC236}">
                <a16:creationId xmlns:a16="http://schemas.microsoft.com/office/drawing/2014/main" id="{653976AE-1129-584C-89D8-9080FFB8D927}"/>
              </a:ext>
            </a:extLst>
          </p:cNvPr>
          <p:cNvSpPr txBox="1"/>
          <p:nvPr/>
        </p:nvSpPr>
        <p:spPr>
          <a:xfrm>
            <a:off x="10099863" y="2139252"/>
            <a:ext cx="747905" cy="276999"/>
          </a:xfrm>
          <a:prstGeom prst="rect">
            <a:avLst/>
          </a:prstGeom>
          <a:noFill/>
        </p:spPr>
        <p:txBody>
          <a:bodyPr wrap="square" rtlCol="0">
            <a:spAutoFit/>
          </a:bodyPr>
          <a:lstStyle/>
          <a:p>
            <a:r>
              <a:rPr lang="en-US" sz="1200" dirty="0"/>
              <a:t>airplane</a:t>
            </a:r>
          </a:p>
        </p:txBody>
      </p:sp>
      <p:sp>
        <p:nvSpPr>
          <p:cNvPr id="13" name="TextBox 12">
            <a:extLst>
              <a:ext uri="{FF2B5EF4-FFF2-40B4-BE49-F238E27FC236}">
                <a16:creationId xmlns:a16="http://schemas.microsoft.com/office/drawing/2014/main" id="{B6EA54A3-7BAF-B44C-A97A-C969547D7E5C}"/>
              </a:ext>
            </a:extLst>
          </p:cNvPr>
          <p:cNvSpPr txBox="1"/>
          <p:nvPr/>
        </p:nvSpPr>
        <p:spPr>
          <a:xfrm>
            <a:off x="8153400" y="2416251"/>
            <a:ext cx="3293969" cy="1815882"/>
          </a:xfrm>
          <a:prstGeom prst="rect">
            <a:avLst/>
          </a:prstGeom>
          <a:noFill/>
          <a:ln>
            <a:solidFill>
              <a:srgbClr val="FFC000"/>
            </a:solidFill>
          </a:ln>
        </p:spPr>
        <p:txBody>
          <a:bodyPr wrap="square" rtlCol="0">
            <a:spAutoFit/>
          </a:bodyPr>
          <a:lstStyle/>
          <a:p>
            <a:r>
              <a:rPr lang="en-US" sz="2800" dirty="0">
                <a:solidFill>
                  <a:srgbClr val="F2B98E"/>
                </a:solidFill>
              </a:rPr>
              <a:t>Learned codewords on CIFAR-10 dataset, ordered by class labels</a:t>
            </a:r>
          </a:p>
        </p:txBody>
      </p:sp>
    </p:spTree>
    <p:extLst>
      <p:ext uri="{BB962C8B-B14F-4D97-AF65-F5344CB8AC3E}">
        <p14:creationId xmlns:p14="http://schemas.microsoft.com/office/powerpoint/2010/main" val="21215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DFBC75-E965-AD41-A026-0C2C7CE44FEC}"/>
              </a:ext>
            </a:extLst>
          </p:cNvPr>
          <p:cNvPicPr>
            <a:picLocks noChangeAspect="1"/>
          </p:cNvPicPr>
          <p:nvPr/>
        </p:nvPicPr>
        <p:blipFill rotWithShape="1">
          <a:blip r:embed="rId3"/>
          <a:srcRect b="41176"/>
          <a:stretch/>
        </p:blipFill>
        <p:spPr>
          <a:xfrm>
            <a:off x="177104" y="1300400"/>
            <a:ext cx="8095325" cy="4441567"/>
          </a:xfrm>
          <a:prstGeom prst="rect">
            <a:avLst/>
          </a:prstGeom>
        </p:spPr>
      </p:pic>
      <p:sp>
        <p:nvSpPr>
          <p:cNvPr id="39" name="Rectangle 38">
            <a:extLst>
              <a:ext uri="{FF2B5EF4-FFF2-40B4-BE49-F238E27FC236}">
                <a16:creationId xmlns:a16="http://schemas.microsoft.com/office/drawing/2014/main" id="{6A2D0E79-CFE3-244E-AC1E-BF09565644A4}"/>
              </a:ext>
            </a:extLst>
          </p:cNvPr>
          <p:cNvSpPr/>
          <p:nvPr/>
        </p:nvSpPr>
        <p:spPr>
          <a:xfrm>
            <a:off x="0" y="6012843"/>
            <a:ext cx="8490037" cy="317170"/>
          </a:xfrm>
          <a:prstGeom prst="rect">
            <a:avLst/>
          </a:prstGeom>
          <a:solidFill>
            <a:schemeClr val="tx1">
              <a:alpha val="8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AF9248A-6B4B-0B4F-8593-DF5DACD904A0}"/>
              </a:ext>
            </a:extLst>
          </p:cNvPr>
          <p:cNvSpPr/>
          <p:nvPr/>
        </p:nvSpPr>
        <p:spPr>
          <a:xfrm>
            <a:off x="181154" y="5741969"/>
            <a:ext cx="8114778"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87CA14-7F9E-3F4D-A4DD-D741B0DB4BCB}"/>
              </a:ext>
            </a:extLst>
          </p:cNvPr>
          <p:cNvSpPr/>
          <p:nvPr/>
        </p:nvSpPr>
        <p:spPr>
          <a:xfrm>
            <a:off x="44362" y="1676400"/>
            <a:ext cx="8490037" cy="317170"/>
          </a:xfrm>
          <a:prstGeom prst="rect">
            <a:avLst/>
          </a:prstGeom>
          <a:solidFill>
            <a:schemeClr val="tx1">
              <a:alpha val="8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2DBB7D-75F2-814C-BBD3-B80395D6092C}"/>
              </a:ext>
            </a:extLst>
          </p:cNvPr>
          <p:cNvSpPr/>
          <p:nvPr/>
        </p:nvSpPr>
        <p:spPr>
          <a:xfrm>
            <a:off x="177104" y="2379570"/>
            <a:ext cx="8095325" cy="376000"/>
          </a:xfrm>
          <a:prstGeom prst="rect">
            <a:avLst/>
          </a:prstGeom>
          <a:solidFill>
            <a:schemeClr val="tx1">
              <a:alpha val="8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C663475-9ECD-E247-8120-DCE4C5A2BAAF}"/>
              </a:ext>
            </a:extLst>
          </p:cNvPr>
          <p:cNvSpPr/>
          <p:nvPr/>
        </p:nvSpPr>
        <p:spPr>
          <a:xfrm>
            <a:off x="152400" y="3124200"/>
            <a:ext cx="8095325" cy="376000"/>
          </a:xfrm>
          <a:prstGeom prst="rect">
            <a:avLst/>
          </a:prstGeom>
          <a:solidFill>
            <a:schemeClr val="tx1">
              <a:alpha val="8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F097E8-BB49-914A-A536-050BA69D0D70}"/>
              </a:ext>
            </a:extLst>
          </p:cNvPr>
          <p:cNvSpPr/>
          <p:nvPr/>
        </p:nvSpPr>
        <p:spPr>
          <a:xfrm>
            <a:off x="152400" y="3891200"/>
            <a:ext cx="8095325" cy="376000"/>
          </a:xfrm>
          <a:prstGeom prst="rect">
            <a:avLst/>
          </a:prstGeom>
          <a:solidFill>
            <a:schemeClr val="tx1">
              <a:alpha val="8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620477D-1BA2-CD42-B16A-0EFB849F3E5F}"/>
              </a:ext>
            </a:extLst>
          </p:cNvPr>
          <p:cNvSpPr/>
          <p:nvPr/>
        </p:nvSpPr>
        <p:spPr>
          <a:xfrm>
            <a:off x="152400" y="4648200"/>
            <a:ext cx="8095325" cy="376000"/>
          </a:xfrm>
          <a:prstGeom prst="rect">
            <a:avLst/>
          </a:prstGeom>
          <a:solidFill>
            <a:schemeClr val="tx1">
              <a:alpha val="8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32A503F-7304-8142-A023-1218B0E6C154}"/>
              </a:ext>
            </a:extLst>
          </p:cNvPr>
          <p:cNvSpPr/>
          <p:nvPr/>
        </p:nvSpPr>
        <p:spPr>
          <a:xfrm>
            <a:off x="152400" y="5410200"/>
            <a:ext cx="8095325" cy="376000"/>
          </a:xfrm>
          <a:prstGeom prst="rect">
            <a:avLst/>
          </a:prstGeom>
          <a:solidFill>
            <a:schemeClr val="tx1">
              <a:alpha val="8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A2ACC64-9F82-5544-A14B-F0CBF3B3537E}"/>
              </a:ext>
            </a:extLst>
          </p:cNvPr>
          <p:cNvSpPr/>
          <p:nvPr/>
        </p:nvSpPr>
        <p:spPr>
          <a:xfrm>
            <a:off x="55339" y="206515"/>
            <a:ext cx="9537676" cy="707886"/>
          </a:xfrm>
          <a:prstGeom prst="rect">
            <a:avLst/>
          </a:prstGeom>
        </p:spPr>
        <p:txBody>
          <a:bodyPr wrap="none">
            <a:spAutoFit/>
          </a:bodyPr>
          <a:lstStyle/>
          <a:p>
            <a:pPr algn="ctr"/>
            <a:r>
              <a:rPr lang="en-US" sz="4000" dirty="0">
                <a:solidFill>
                  <a:schemeClr val="accent4"/>
                </a:solidFill>
              </a:rPr>
              <a:t>Interpreting CNN decisions on Clean Samples</a:t>
            </a:r>
            <a:endParaRPr lang="en-US" sz="4000" dirty="0">
              <a:solidFill>
                <a:schemeClr val="accent2"/>
              </a:solidFill>
            </a:endParaRPr>
          </a:p>
        </p:txBody>
      </p:sp>
      <p:sp>
        <p:nvSpPr>
          <p:cNvPr id="24" name="TextBox 23">
            <a:extLst>
              <a:ext uri="{FF2B5EF4-FFF2-40B4-BE49-F238E27FC236}">
                <a16:creationId xmlns:a16="http://schemas.microsoft.com/office/drawing/2014/main" id="{E49DA550-7D78-D943-821B-78C29D8D2D1C}"/>
              </a:ext>
            </a:extLst>
          </p:cNvPr>
          <p:cNvSpPr txBox="1"/>
          <p:nvPr/>
        </p:nvSpPr>
        <p:spPr>
          <a:xfrm>
            <a:off x="8490036" y="1258539"/>
            <a:ext cx="3701963" cy="2677656"/>
          </a:xfrm>
          <a:prstGeom prst="rect">
            <a:avLst/>
          </a:prstGeom>
          <a:noFill/>
          <a:ln>
            <a:solidFill>
              <a:srgbClr val="FF6600"/>
            </a:solidFill>
          </a:ln>
        </p:spPr>
        <p:txBody>
          <a:bodyPr wrap="square" rtlCol="0">
            <a:spAutoFit/>
          </a:bodyPr>
          <a:lstStyle/>
          <a:p>
            <a:r>
              <a:rPr lang="en-US" sz="2800" dirty="0">
                <a:solidFill>
                  <a:srgbClr val="F2B98E"/>
                </a:solidFill>
              </a:rPr>
              <a:t>Every block of two rows</a:t>
            </a:r>
          </a:p>
          <a:p>
            <a:endParaRPr lang="en-US" sz="2800" dirty="0">
              <a:solidFill>
                <a:srgbClr val="F2B98E"/>
              </a:solidFill>
            </a:endParaRPr>
          </a:p>
          <a:p>
            <a:r>
              <a:rPr lang="en-US" sz="2800" dirty="0">
                <a:solidFill>
                  <a:srgbClr val="F2B98E"/>
                </a:solidFill>
              </a:rPr>
              <a:t>First row: </a:t>
            </a:r>
            <a:br>
              <a:rPr lang="en-US" sz="2800" dirty="0">
                <a:solidFill>
                  <a:srgbClr val="F2B98E"/>
                </a:solidFill>
              </a:rPr>
            </a:br>
            <a:r>
              <a:rPr lang="en-US" sz="2800" dirty="0">
                <a:solidFill>
                  <a:srgbClr val="F2B98E"/>
                </a:solidFill>
              </a:rPr>
              <a:t>Input images from CIFAR-10 dataset</a:t>
            </a:r>
          </a:p>
          <a:p>
            <a:endParaRPr lang="en-US" sz="2800" dirty="0">
              <a:solidFill>
                <a:srgbClr val="F2B98E"/>
              </a:solidFill>
            </a:endParaRPr>
          </a:p>
        </p:txBody>
      </p:sp>
      <p:sp>
        <p:nvSpPr>
          <p:cNvPr id="25" name="TextBox 24">
            <a:extLst>
              <a:ext uri="{FF2B5EF4-FFF2-40B4-BE49-F238E27FC236}">
                <a16:creationId xmlns:a16="http://schemas.microsoft.com/office/drawing/2014/main" id="{EFC031D6-2D1D-B144-BDA3-21E817A6B940}"/>
              </a:ext>
            </a:extLst>
          </p:cNvPr>
          <p:cNvSpPr txBox="1"/>
          <p:nvPr/>
        </p:nvSpPr>
        <p:spPr>
          <a:xfrm>
            <a:off x="816018" y="5914514"/>
            <a:ext cx="6858000" cy="830997"/>
          </a:xfrm>
          <a:prstGeom prst="rect">
            <a:avLst/>
          </a:prstGeom>
          <a:noFill/>
        </p:spPr>
        <p:txBody>
          <a:bodyPr wrap="square" rtlCol="0">
            <a:spAutoFit/>
          </a:bodyPr>
          <a:lstStyle/>
          <a:p>
            <a:pPr algn="ctr"/>
            <a:r>
              <a:rPr lang="en-US" sz="2400" dirty="0">
                <a:solidFill>
                  <a:srgbClr val="FF6600"/>
                </a:solidFill>
              </a:rPr>
              <a:t>Activated codewords are similar to class label of the input image</a:t>
            </a:r>
          </a:p>
        </p:txBody>
      </p:sp>
    </p:spTree>
    <p:extLst>
      <p:ext uri="{BB962C8B-B14F-4D97-AF65-F5344CB8AC3E}">
        <p14:creationId xmlns:p14="http://schemas.microsoft.com/office/powerpoint/2010/main" val="5385989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DFBC75-E965-AD41-A026-0C2C7CE44FEC}"/>
              </a:ext>
            </a:extLst>
          </p:cNvPr>
          <p:cNvPicPr>
            <a:picLocks noChangeAspect="1"/>
          </p:cNvPicPr>
          <p:nvPr/>
        </p:nvPicPr>
        <p:blipFill rotWithShape="1">
          <a:blip r:embed="rId3"/>
          <a:srcRect b="41176"/>
          <a:stretch/>
        </p:blipFill>
        <p:spPr>
          <a:xfrm>
            <a:off x="177104" y="1300400"/>
            <a:ext cx="8095325" cy="4441567"/>
          </a:xfrm>
          <a:prstGeom prst="rect">
            <a:avLst/>
          </a:prstGeom>
        </p:spPr>
      </p:pic>
      <p:sp>
        <p:nvSpPr>
          <p:cNvPr id="39" name="Rectangle 38">
            <a:extLst>
              <a:ext uri="{FF2B5EF4-FFF2-40B4-BE49-F238E27FC236}">
                <a16:creationId xmlns:a16="http://schemas.microsoft.com/office/drawing/2014/main" id="{6A2D0E79-CFE3-244E-AC1E-BF09565644A4}"/>
              </a:ext>
            </a:extLst>
          </p:cNvPr>
          <p:cNvSpPr/>
          <p:nvPr/>
        </p:nvSpPr>
        <p:spPr>
          <a:xfrm>
            <a:off x="0" y="6012843"/>
            <a:ext cx="8490037" cy="317170"/>
          </a:xfrm>
          <a:prstGeom prst="rect">
            <a:avLst/>
          </a:prstGeom>
          <a:solidFill>
            <a:schemeClr val="tx1">
              <a:alpha val="8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AF9248A-6B4B-0B4F-8593-DF5DACD904A0}"/>
              </a:ext>
            </a:extLst>
          </p:cNvPr>
          <p:cNvSpPr/>
          <p:nvPr/>
        </p:nvSpPr>
        <p:spPr>
          <a:xfrm>
            <a:off x="181154" y="5741969"/>
            <a:ext cx="8114778"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2DAA028-1995-7648-ADCA-DB70A4F62238}"/>
              </a:ext>
            </a:extLst>
          </p:cNvPr>
          <p:cNvSpPr/>
          <p:nvPr/>
        </p:nvSpPr>
        <p:spPr>
          <a:xfrm>
            <a:off x="55339" y="206515"/>
            <a:ext cx="9537676" cy="707886"/>
          </a:xfrm>
          <a:prstGeom prst="rect">
            <a:avLst/>
          </a:prstGeom>
        </p:spPr>
        <p:txBody>
          <a:bodyPr wrap="none">
            <a:spAutoFit/>
          </a:bodyPr>
          <a:lstStyle/>
          <a:p>
            <a:pPr algn="ctr"/>
            <a:r>
              <a:rPr lang="en-US" sz="4000" dirty="0">
                <a:solidFill>
                  <a:schemeClr val="accent4"/>
                </a:solidFill>
              </a:rPr>
              <a:t>Interpreting CNN decisions on Clean Samples</a:t>
            </a:r>
            <a:endParaRPr lang="en-US" sz="4000" dirty="0">
              <a:solidFill>
                <a:schemeClr val="accent2"/>
              </a:solidFill>
            </a:endParaRPr>
          </a:p>
        </p:txBody>
      </p:sp>
      <p:sp>
        <p:nvSpPr>
          <p:cNvPr id="13" name="TextBox 12">
            <a:extLst>
              <a:ext uri="{FF2B5EF4-FFF2-40B4-BE49-F238E27FC236}">
                <a16:creationId xmlns:a16="http://schemas.microsoft.com/office/drawing/2014/main" id="{6857BB28-A4F2-9145-B668-8E588F2EFDF6}"/>
              </a:ext>
            </a:extLst>
          </p:cNvPr>
          <p:cNvSpPr txBox="1"/>
          <p:nvPr/>
        </p:nvSpPr>
        <p:spPr>
          <a:xfrm>
            <a:off x="8490037" y="1318945"/>
            <a:ext cx="3515116" cy="4401205"/>
          </a:xfrm>
          <a:prstGeom prst="rect">
            <a:avLst/>
          </a:prstGeom>
          <a:noFill/>
          <a:ln>
            <a:solidFill>
              <a:srgbClr val="FF6600"/>
            </a:solidFill>
          </a:ln>
        </p:spPr>
        <p:txBody>
          <a:bodyPr wrap="square" rtlCol="0">
            <a:spAutoFit/>
          </a:bodyPr>
          <a:lstStyle/>
          <a:p>
            <a:r>
              <a:rPr lang="en-US" sz="2800" dirty="0">
                <a:solidFill>
                  <a:srgbClr val="F2B98E"/>
                </a:solidFill>
              </a:rPr>
              <a:t>Every block</a:t>
            </a:r>
          </a:p>
          <a:p>
            <a:endParaRPr lang="en-US" sz="2800" dirty="0">
              <a:solidFill>
                <a:srgbClr val="F2B98E"/>
              </a:solidFill>
            </a:endParaRPr>
          </a:p>
          <a:p>
            <a:r>
              <a:rPr lang="en-US" sz="2800" dirty="0">
                <a:solidFill>
                  <a:srgbClr val="F2B98E"/>
                </a:solidFill>
              </a:rPr>
              <a:t>First row: </a:t>
            </a:r>
            <a:br>
              <a:rPr lang="en-US" sz="2800" dirty="0">
                <a:solidFill>
                  <a:srgbClr val="F2B98E"/>
                </a:solidFill>
              </a:rPr>
            </a:br>
            <a:r>
              <a:rPr lang="en-US" sz="2800" dirty="0">
                <a:solidFill>
                  <a:srgbClr val="F2B98E"/>
                </a:solidFill>
              </a:rPr>
              <a:t>Input images from CIFAR-10 dataset</a:t>
            </a:r>
          </a:p>
          <a:p>
            <a:endParaRPr lang="en-US" sz="2800" dirty="0">
              <a:solidFill>
                <a:srgbClr val="F2B98E"/>
              </a:solidFill>
            </a:endParaRPr>
          </a:p>
          <a:p>
            <a:r>
              <a:rPr lang="en-US" sz="2800" dirty="0">
                <a:solidFill>
                  <a:srgbClr val="F2B98E"/>
                </a:solidFill>
              </a:rPr>
              <a:t>Second row: </a:t>
            </a:r>
            <a:r>
              <a:rPr lang="en-US" sz="2800" b="1" dirty="0">
                <a:solidFill>
                  <a:srgbClr val="FF6600"/>
                </a:solidFill>
              </a:rPr>
              <a:t>activated codewords </a:t>
            </a:r>
            <a:r>
              <a:rPr lang="en-US" sz="2800" dirty="0">
                <a:solidFill>
                  <a:srgbClr val="F2B98E"/>
                </a:solidFill>
              </a:rPr>
              <a:t>	on CIFAR-10 dataset</a:t>
            </a:r>
          </a:p>
          <a:p>
            <a:endParaRPr lang="en-US" sz="2800" dirty="0">
              <a:solidFill>
                <a:srgbClr val="F2B98E"/>
              </a:solidFill>
            </a:endParaRPr>
          </a:p>
        </p:txBody>
      </p:sp>
    </p:spTree>
    <p:extLst>
      <p:ext uri="{BB962C8B-B14F-4D97-AF65-F5344CB8AC3E}">
        <p14:creationId xmlns:p14="http://schemas.microsoft.com/office/powerpoint/2010/main" val="3019365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14400" y="2667000"/>
            <a:ext cx="10363200" cy="1470025"/>
          </a:xfrm>
        </p:spPr>
        <p:txBody>
          <a:bodyPr/>
          <a:lstStyle/>
          <a:p>
            <a:r>
              <a:rPr lang="en-US" cap="none" dirty="0"/>
              <a:t>Adversarial Attack Detection </a:t>
            </a:r>
          </a:p>
        </p:txBody>
      </p:sp>
      <p:sp>
        <p:nvSpPr>
          <p:cNvPr id="5" name="Text Placeholder 4"/>
          <p:cNvSpPr>
            <a:spLocks noGrp="1"/>
          </p:cNvSpPr>
          <p:nvPr>
            <p:ph type="subTitle" idx="1"/>
          </p:nvPr>
        </p:nvSpPr>
        <p:spPr>
          <a:xfrm>
            <a:off x="1828800" y="3733800"/>
            <a:ext cx="8534400" cy="1752600"/>
          </a:xfrm>
        </p:spPr>
        <p:txBody>
          <a:bodyPr anchor="t">
            <a:normAutofit/>
          </a:bodyPr>
          <a:lstStyle/>
          <a:p>
            <a:r>
              <a:rPr lang="en-US" sz="2800" dirty="0">
                <a:solidFill>
                  <a:schemeClr val="bg1">
                    <a:lumMod val="75000"/>
                  </a:schemeClr>
                </a:solidFill>
              </a:rPr>
              <a:t> </a:t>
            </a:r>
          </a:p>
        </p:txBody>
      </p:sp>
    </p:spTree>
    <p:extLst>
      <p:ext uri="{BB962C8B-B14F-4D97-AF65-F5344CB8AC3E}">
        <p14:creationId xmlns:p14="http://schemas.microsoft.com/office/powerpoint/2010/main" val="8756790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95B83B-2EE0-DC4F-BB24-9FBB95BD7272}"/>
              </a:ext>
            </a:extLst>
          </p:cNvPr>
          <p:cNvPicPr>
            <a:picLocks noChangeAspect="1"/>
          </p:cNvPicPr>
          <p:nvPr/>
        </p:nvPicPr>
        <p:blipFill>
          <a:blip r:embed="rId3"/>
          <a:stretch>
            <a:fillRect/>
          </a:stretch>
        </p:blipFill>
        <p:spPr>
          <a:xfrm>
            <a:off x="228600" y="1524000"/>
            <a:ext cx="12192000" cy="3958189"/>
          </a:xfrm>
          <a:prstGeom prst="rect">
            <a:avLst/>
          </a:prstGeom>
        </p:spPr>
      </p:pic>
      <p:sp>
        <p:nvSpPr>
          <p:cNvPr id="9" name="Rectangle 8"/>
          <p:cNvSpPr/>
          <p:nvPr/>
        </p:nvSpPr>
        <p:spPr>
          <a:xfrm>
            <a:off x="198096" y="192085"/>
            <a:ext cx="5868210" cy="707886"/>
          </a:xfrm>
          <a:prstGeom prst="rect">
            <a:avLst/>
          </a:prstGeom>
        </p:spPr>
        <p:txBody>
          <a:bodyPr wrap="none">
            <a:spAutoFit/>
          </a:bodyPr>
          <a:lstStyle/>
          <a:p>
            <a:pPr algn="ctr"/>
            <a:r>
              <a:rPr lang="en-US" sz="4000" dirty="0">
                <a:solidFill>
                  <a:schemeClr val="accent4"/>
                </a:solidFill>
              </a:rPr>
              <a:t>Adversarial Attack Detector</a:t>
            </a:r>
            <a:endParaRPr lang="en-US" sz="4000" dirty="0">
              <a:solidFill>
                <a:schemeClr val="accent2"/>
              </a:solidFill>
            </a:endParaRPr>
          </a:p>
        </p:txBody>
      </p:sp>
      <p:sp>
        <p:nvSpPr>
          <p:cNvPr id="5" name="TextBox 4">
            <a:extLst>
              <a:ext uri="{FF2B5EF4-FFF2-40B4-BE49-F238E27FC236}">
                <a16:creationId xmlns:a16="http://schemas.microsoft.com/office/drawing/2014/main" id="{7FA7280C-7A17-C54F-B1FD-B3463EF079BE}"/>
              </a:ext>
            </a:extLst>
          </p:cNvPr>
          <p:cNvSpPr txBox="1"/>
          <p:nvPr/>
        </p:nvSpPr>
        <p:spPr>
          <a:xfrm>
            <a:off x="9296400" y="2831198"/>
            <a:ext cx="2743199" cy="1077218"/>
          </a:xfrm>
          <a:prstGeom prst="rect">
            <a:avLst/>
          </a:prstGeom>
          <a:noFill/>
        </p:spPr>
        <p:txBody>
          <a:bodyPr wrap="square" rtlCol="0">
            <a:spAutoFit/>
          </a:bodyPr>
          <a:lstStyle/>
          <a:p>
            <a:r>
              <a:rPr lang="en-US" sz="3200" dirty="0">
                <a:solidFill>
                  <a:srgbClr val="FF5050"/>
                </a:solidFill>
              </a:rPr>
              <a:t> Clean or Adversarial</a:t>
            </a:r>
          </a:p>
        </p:txBody>
      </p:sp>
      <p:sp>
        <p:nvSpPr>
          <p:cNvPr id="6" name="TextBox 5">
            <a:extLst>
              <a:ext uri="{FF2B5EF4-FFF2-40B4-BE49-F238E27FC236}">
                <a16:creationId xmlns:a16="http://schemas.microsoft.com/office/drawing/2014/main" id="{FE4A4050-D977-4849-98DA-DF2F87946445}"/>
              </a:ext>
            </a:extLst>
          </p:cNvPr>
          <p:cNvSpPr txBox="1"/>
          <p:nvPr/>
        </p:nvSpPr>
        <p:spPr>
          <a:xfrm>
            <a:off x="990600" y="2286000"/>
            <a:ext cx="1295400" cy="369332"/>
          </a:xfrm>
          <a:prstGeom prst="rect">
            <a:avLst/>
          </a:prstGeom>
          <a:noFill/>
        </p:spPr>
        <p:txBody>
          <a:bodyPr wrap="square" rtlCol="0">
            <a:spAutoFit/>
          </a:bodyPr>
          <a:lstStyle/>
          <a:p>
            <a:r>
              <a:rPr lang="en-US" dirty="0">
                <a:solidFill>
                  <a:schemeClr val="bg1"/>
                </a:solidFill>
              </a:rPr>
              <a:t>Normal Pair</a:t>
            </a:r>
          </a:p>
        </p:txBody>
      </p:sp>
      <p:sp>
        <p:nvSpPr>
          <p:cNvPr id="28" name="TextBox 27">
            <a:extLst>
              <a:ext uri="{FF2B5EF4-FFF2-40B4-BE49-F238E27FC236}">
                <a16:creationId xmlns:a16="http://schemas.microsoft.com/office/drawing/2014/main" id="{AC587666-3EC0-934A-BF9C-5F9DAC7E0420}"/>
              </a:ext>
            </a:extLst>
          </p:cNvPr>
          <p:cNvSpPr txBox="1"/>
          <p:nvPr/>
        </p:nvSpPr>
        <p:spPr>
          <a:xfrm>
            <a:off x="2636901" y="2286000"/>
            <a:ext cx="1630299" cy="369332"/>
          </a:xfrm>
          <a:prstGeom prst="rect">
            <a:avLst/>
          </a:prstGeom>
          <a:noFill/>
        </p:spPr>
        <p:txBody>
          <a:bodyPr wrap="square" rtlCol="0">
            <a:spAutoFit/>
          </a:bodyPr>
          <a:lstStyle/>
          <a:p>
            <a:r>
              <a:rPr lang="en-US" dirty="0">
                <a:solidFill>
                  <a:schemeClr val="bg1"/>
                </a:solidFill>
              </a:rPr>
              <a:t>Adversarial Pair</a:t>
            </a:r>
          </a:p>
        </p:txBody>
      </p:sp>
      <p:sp>
        <p:nvSpPr>
          <p:cNvPr id="16" name="TextBox 15">
            <a:extLst>
              <a:ext uri="{FF2B5EF4-FFF2-40B4-BE49-F238E27FC236}">
                <a16:creationId xmlns:a16="http://schemas.microsoft.com/office/drawing/2014/main" id="{B60B88FB-A68C-0847-BF6E-6193E7B62B24}"/>
              </a:ext>
            </a:extLst>
          </p:cNvPr>
          <p:cNvSpPr txBox="1"/>
          <p:nvPr/>
        </p:nvSpPr>
        <p:spPr>
          <a:xfrm>
            <a:off x="0" y="2910029"/>
            <a:ext cx="1752600" cy="646331"/>
          </a:xfrm>
          <a:prstGeom prst="rect">
            <a:avLst/>
          </a:prstGeom>
          <a:noFill/>
        </p:spPr>
        <p:txBody>
          <a:bodyPr wrap="square" rtlCol="0">
            <a:spAutoFit/>
          </a:bodyPr>
          <a:lstStyle/>
          <a:p>
            <a:r>
              <a:rPr lang="en-US" dirty="0">
                <a:solidFill>
                  <a:schemeClr val="bg1"/>
                </a:solidFill>
              </a:rPr>
              <a:t>Input</a:t>
            </a:r>
            <a:br>
              <a:rPr lang="en-US" dirty="0">
                <a:solidFill>
                  <a:schemeClr val="bg1"/>
                </a:solidFill>
              </a:rPr>
            </a:br>
            <a:r>
              <a:rPr lang="en-US" dirty="0">
                <a:solidFill>
                  <a:schemeClr val="bg1"/>
                </a:solidFill>
              </a:rPr>
              <a:t> image</a:t>
            </a:r>
          </a:p>
        </p:txBody>
      </p:sp>
      <p:sp>
        <p:nvSpPr>
          <p:cNvPr id="31" name="TextBox 30">
            <a:extLst>
              <a:ext uri="{FF2B5EF4-FFF2-40B4-BE49-F238E27FC236}">
                <a16:creationId xmlns:a16="http://schemas.microsoft.com/office/drawing/2014/main" id="{67419D29-AD73-834C-9221-8CA8352196A4}"/>
              </a:ext>
            </a:extLst>
          </p:cNvPr>
          <p:cNvSpPr txBox="1"/>
          <p:nvPr/>
        </p:nvSpPr>
        <p:spPr>
          <a:xfrm>
            <a:off x="-53236" y="3872943"/>
            <a:ext cx="1752600" cy="646331"/>
          </a:xfrm>
          <a:prstGeom prst="rect">
            <a:avLst/>
          </a:prstGeom>
          <a:noFill/>
        </p:spPr>
        <p:txBody>
          <a:bodyPr wrap="square" rtlCol="0">
            <a:spAutoFit/>
          </a:bodyPr>
          <a:lstStyle/>
          <a:p>
            <a:r>
              <a:rPr lang="en-US" dirty="0">
                <a:solidFill>
                  <a:schemeClr val="bg1"/>
                </a:solidFill>
              </a:rPr>
              <a:t>Activated codeword</a:t>
            </a:r>
          </a:p>
        </p:txBody>
      </p:sp>
      <p:sp>
        <p:nvSpPr>
          <p:cNvPr id="21" name="TextBox 20">
            <a:extLst>
              <a:ext uri="{FF2B5EF4-FFF2-40B4-BE49-F238E27FC236}">
                <a16:creationId xmlns:a16="http://schemas.microsoft.com/office/drawing/2014/main" id="{7E4B3B54-FAF1-7F4D-866A-BB6FEADE138C}"/>
              </a:ext>
            </a:extLst>
          </p:cNvPr>
          <p:cNvSpPr txBox="1"/>
          <p:nvPr/>
        </p:nvSpPr>
        <p:spPr>
          <a:xfrm>
            <a:off x="381000" y="1258668"/>
            <a:ext cx="10508314" cy="1200329"/>
          </a:xfrm>
          <a:prstGeom prst="rect">
            <a:avLst/>
          </a:prstGeom>
          <a:noFill/>
        </p:spPr>
        <p:txBody>
          <a:bodyPr wrap="square" rtlCol="0">
            <a:spAutoFit/>
          </a:bodyPr>
          <a:lstStyle/>
          <a:p>
            <a:r>
              <a:rPr lang="en-US" sz="2400" dirty="0">
                <a:solidFill>
                  <a:schemeClr val="bg1"/>
                </a:solidFill>
              </a:rPr>
              <a:t>Computes similarity between </a:t>
            </a:r>
            <a:r>
              <a:rPr lang="en-US" sz="2400" dirty="0">
                <a:solidFill>
                  <a:schemeClr val="accent1"/>
                </a:solidFill>
              </a:rPr>
              <a:t>activated visual codeword and input image </a:t>
            </a:r>
            <a:r>
              <a:rPr lang="en-US" sz="2400" dirty="0">
                <a:solidFill>
                  <a:schemeClr val="bg1"/>
                </a:solidFill>
              </a:rPr>
              <a:t>using a Siamese network</a:t>
            </a:r>
          </a:p>
          <a:p>
            <a:endParaRPr lang="en-US" sz="2400" dirty="0">
              <a:solidFill>
                <a:schemeClr val="bg1"/>
              </a:solidFill>
            </a:endParaRPr>
          </a:p>
        </p:txBody>
      </p:sp>
    </p:spTree>
    <p:extLst>
      <p:ext uri="{BB962C8B-B14F-4D97-AF65-F5344CB8AC3E}">
        <p14:creationId xmlns:p14="http://schemas.microsoft.com/office/powerpoint/2010/main" val="17804761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09BB64-43CD-124B-AEEE-69E2543BEED6}"/>
              </a:ext>
            </a:extLst>
          </p:cNvPr>
          <p:cNvPicPr>
            <a:picLocks noChangeAspect="1"/>
          </p:cNvPicPr>
          <p:nvPr/>
        </p:nvPicPr>
        <p:blipFill rotWithShape="1">
          <a:blip r:embed="rId3"/>
          <a:srcRect t="-639" b="29766"/>
          <a:stretch/>
        </p:blipFill>
        <p:spPr>
          <a:xfrm>
            <a:off x="217180" y="1268379"/>
            <a:ext cx="8088620" cy="4913674"/>
          </a:xfrm>
          <a:prstGeom prst="rect">
            <a:avLst/>
          </a:prstGeom>
        </p:spPr>
      </p:pic>
      <p:sp>
        <p:nvSpPr>
          <p:cNvPr id="30" name="Rectangle 29">
            <a:extLst>
              <a:ext uri="{FF2B5EF4-FFF2-40B4-BE49-F238E27FC236}">
                <a16:creationId xmlns:a16="http://schemas.microsoft.com/office/drawing/2014/main" id="{19AC93B9-7802-0843-8C7F-C56D756391DA}"/>
              </a:ext>
            </a:extLst>
          </p:cNvPr>
          <p:cNvSpPr/>
          <p:nvPr/>
        </p:nvSpPr>
        <p:spPr>
          <a:xfrm>
            <a:off x="200985" y="1664030"/>
            <a:ext cx="8063094"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3C917DF-BB79-B743-9113-12AC7ABF21EB}"/>
              </a:ext>
            </a:extLst>
          </p:cNvPr>
          <p:cNvSpPr/>
          <p:nvPr/>
        </p:nvSpPr>
        <p:spPr>
          <a:xfrm>
            <a:off x="191022" y="3048000"/>
            <a:ext cx="8114778" cy="25933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A2D0E79-CFE3-244E-AC1E-BF09565644A4}"/>
              </a:ext>
            </a:extLst>
          </p:cNvPr>
          <p:cNvSpPr/>
          <p:nvPr/>
        </p:nvSpPr>
        <p:spPr>
          <a:xfrm>
            <a:off x="0" y="5855030"/>
            <a:ext cx="8490037" cy="317170"/>
          </a:xfrm>
          <a:prstGeom prst="rect">
            <a:avLst/>
          </a:prstGeom>
          <a:solidFill>
            <a:schemeClr val="tx1">
              <a:alpha val="8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DF2334-33B5-5745-A14C-6E9D6C25D54F}"/>
              </a:ext>
            </a:extLst>
          </p:cNvPr>
          <p:cNvSpPr/>
          <p:nvPr/>
        </p:nvSpPr>
        <p:spPr>
          <a:xfrm>
            <a:off x="200987" y="3785436"/>
            <a:ext cx="8114778" cy="2531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8D687EE-333B-8D4D-9C52-A3F74560960F}"/>
              </a:ext>
            </a:extLst>
          </p:cNvPr>
          <p:cNvSpPr/>
          <p:nvPr/>
        </p:nvSpPr>
        <p:spPr>
          <a:xfrm>
            <a:off x="149300" y="4407230"/>
            <a:ext cx="8114778"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DF93734-E2AB-CB44-9FD2-078FF1888E7C}"/>
              </a:ext>
            </a:extLst>
          </p:cNvPr>
          <p:cNvSpPr/>
          <p:nvPr/>
        </p:nvSpPr>
        <p:spPr>
          <a:xfrm>
            <a:off x="55339" y="5169230"/>
            <a:ext cx="8289653"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AF9248A-6B4B-0B4F-8593-DF5DACD904A0}"/>
              </a:ext>
            </a:extLst>
          </p:cNvPr>
          <p:cNvSpPr/>
          <p:nvPr/>
        </p:nvSpPr>
        <p:spPr>
          <a:xfrm>
            <a:off x="181154" y="5105400"/>
            <a:ext cx="8114778"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103FBE8-A25E-B443-AE04-7FB1C5DEA50F}"/>
              </a:ext>
            </a:extLst>
          </p:cNvPr>
          <p:cNvSpPr/>
          <p:nvPr/>
        </p:nvSpPr>
        <p:spPr>
          <a:xfrm>
            <a:off x="217181" y="2362200"/>
            <a:ext cx="8063094" cy="22161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7F130534-2001-5D4F-9029-5429984C4915}"/>
              </a:ext>
            </a:extLst>
          </p:cNvPr>
          <p:cNvSpPr txBox="1"/>
          <p:nvPr/>
        </p:nvSpPr>
        <p:spPr>
          <a:xfrm>
            <a:off x="8490036" y="1258539"/>
            <a:ext cx="3701963" cy="2677656"/>
          </a:xfrm>
          <a:prstGeom prst="rect">
            <a:avLst/>
          </a:prstGeom>
          <a:noFill/>
          <a:ln>
            <a:solidFill>
              <a:srgbClr val="FF6600"/>
            </a:solidFill>
          </a:ln>
        </p:spPr>
        <p:txBody>
          <a:bodyPr wrap="square" rtlCol="0">
            <a:spAutoFit/>
          </a:bodyPr>
          <a:lstStyle/>
          <a:p>
            <a:r>
              <a:rPr lang="en-US" sz="2800" dirty="0">
                <a:solidFill>
                  <a:srgbClr val="F2B98E"/>
                </a:solidFill>
              </a:rPr>
              <a:t>Every block of two rows</a:t>
            </a:r>
          </a:p>
          <a:p>
            <a:endParaRPr lang="en-US" sz="2800" dirty="0">
              <a:solidFill>
                <a:srgbClr val="F2B98E"/>
              </a:solidFill>
            </a:endParaRPr>
          </a:p>
          <a:p>
            <a:r>
              <a:rPr lang="en-US" sz="2800" dirty="0">
                <a:solidFill>
                  <a:srgbClr val="F2B98E"/>
                </a:solidFill>
              </a:rPr>
              <a:t>First row: </a:t>
            </a:r>
            <a:br>
              <a:rPr lang="en-US" sz="2800" dirty="0">
                <a:solidFill>
                  <a:srgbClr val="F2B98E"/>
                </a:solidFill>
              </a:rPr>
            </a:br>
            <a:r>
              <a:rPr lang="en-US" sz="2800" dirty="0">
                <a:solidFill>
                  <a:srgbClr val="F2B98E"/>
                </a:solidFill>
              </a:rPr>
              <a:t>Adversarial  images from MNIST dataset</a:t>
            </a:r>
          </a:p>
          <a:p>
            <a:endParaRPr lang="en-US" sz="2800" dirty="0">
              <a:solidFill>
                <a:srgbClr val="F2B98E"/>
              </a:solidFill>
            </a:endParaRPr>
          </a:p>
        </p:txBody>
      </p:sp>
      <p:sp>
        <p:nvSpPr>
          <p:cNvPr id="24" name="Rectangle 23">
            <a:extLst>
              <a:ext uri="{FF2B5EF4-FFF2-40B4-BE49-F238E27FC236}">
                <a16:creationId xmlns:a16="http://schemas.microsoft.com/office/drawing/2014/main" id="{E2C99D10-4EF7-4D46-A3FE-A3EEB5D39E09}"/>
              </a:ext>
            </a:extLst>
          </p:cNvPr>
          <p:cNvSpPr/>
          <p:nvPr/>
        </p:nvSpPr>
        <p:spPr>
          <a:xfrm>
            <a:off x="-5219" y="68801"/>
            <a:ext cx="12486560" cy="707886"/>
          </a:xfrm>
          <a:prstGeom prst="rect">
            <a:avLst/>
          </a:prstGeom>
        </p:spPr>
        <p:txBody>
          <a:bodyPr wrap="none">
            <a:spAutoFit/>
          </a:bodyPr>
          <a:lstStyle/>
          <a:p>
            <a:pPr algn="ctr"/>
            <a:r>
              <a:rPr lang="en-US" sz="4000" dirty="0">
                <a:solidFill>
                  <a:schemeClr val="accent4"/>
                </a:solidFill>
              </a:rPr>
              <a:t>Interpreting CNN decisions on Adversarial Samples (IFGSM)</a:t>
            </a:r>
            <a:endParaRPr lang="en-US" sz="4000" dirty="0">
              <a:solidFill>
                <a:schemeClr val="accent2"/>
              </a:solidFill>
            </a:endParaRPr>
          </a:p>
        </p:txBody>
      </p:sp>
    </p:spTree>
    <p:extLst>
      <p:ext uri="{BB962C8B-B14F-4D97-AF65-F5344CB8AC3E}">
        <p14:creationId xmlns:p14="http://schemas.microsoft.com/office/powerpoint/2010/main" val="6989610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09BB64-43CD-124B-AEEE-69E2543BEED6}"/>
              </a:ext>
            </a:extLst>
          </p:cNvPr>
          <p:cNvPicPr>
            <a:picLocks noChangeAspect="1"/>
          </p:cNvPicPr>
          <p:nvPr/>
        </p:nvPicPr>
        <p:blipFill rotWithShape="1">
          <a:blip r:embed="rId3"/>
          <a:srcRect t="-639" b="29766"/>
          <a:stretch/>
        </p:blipFill>
        <p:spPr>
          <a:xfrm>
            <a:off x="214065" y="1273411"/>
            <a:ext cx="8088620" cy="4913674"/>
          </a:xfrm>
          <a:prstGeom prst="rect">
            <a:avLst/>
          </a:prstGeom>
        </p:spPr>
      </p:pic>
      <p:sp>
        <p:nvSpPr>
          <p:cNvPr id="20" name="TextBox 19">
            <a:extLst>
              <a:ext uri="{FF2B5EF4-FFF2-40B4-BE49-F238E27FC236}">
                <a16:creationId xmlns:a16="http://schemas.microsoft.com/office/drawing/2014/main" id="{DDD3A61D-E629-A04F-8580-07DEAEFA1277}"/>
              </a:ext>
            </a:extLst>
          </p:cNvPr>
          <p:cNvSpPr txBox="1"/>
          <p:nvPr/>
        </p:nvSpPr>
        <p:spPr>
          <a:xfrm>
            <a:off x="-76200" y="6187085"/>
            <a:ext cx="10210800" cy="523220"/>
          </a:xfrm>
          <a:prstGeom prst="rect">
            <a:avLst/>
          </a:prstGeom>
          <a:noFill/>
        </p:spPr>
        <p:txBody>
          <a:bodyPr wrap="square" rtlCol="0">
            <a:spAutoFit/>
          </a:bodyPr>
          <a:lstStyle/>
          <a:p>
            <a:pPr algn="ctr"/>
            <a:r>
              <a:rPr lang="en-US" sz="2800" dirty="0">
                <a:solidFill>
                  <a:srgbClr val="FF6600"/>
                </a:solidFill>
              </a:rPr>
              <a:t>Activated codewords are dissimilar to input image in class labels</a:t>
            </a:r>
          </a:p>
        </p:txBody>
      </p:sp>
      <p:sp>
        <p:nvSpPr>
          <p:cNvPr id="21" name="TextBox 20">
            <a:extLst>
              <a:ext uri="{FF2B5EF4-FFF2-40B4-BE49-F238E27FC236}">
                <a16:creationId xmlns:a16="http://schemas.microsoft.com/office/drawing/2014/main" id="{07FF8184-D1A0-3D41-BD89-21499A436520}"/>
              </a:ext>
            </a:extLst>
          </p:cNvPr>
          <p:cNvSpPr txBox="1"/>
          <p:nvPr/>
        </p:nvSpPr>
        <p:spPr>
          <a:xfrm>
            <a:off x="8490037" y="1318945"/>
            <a:ext cx="3515116" cy="4401205"/>
          </a:xfrm>
          <a:prstGeom prst="rect">
            <a:avLst/>
          </a:prstGeom>
          <a:noFill/>
          <a:ln>
            <a:solidFill>
              <a:srgbClr val="FF6600"/>
            </a:solidFill>
          </a:ln>
        </p:spPr>
        <p:txBody>
          <a:bodyPr wrap="square" rtlCol="0">
            <a:spAutoFit/>
          </a:bodyPr>
          <a:lstStyle/>
          <a:p>
            <a:r>
              <a:rPr lang="en-US" sz="2800" dirty="0">
                <a:solidFill>
                  <a:srgbClr val="F2B98E"/>
                </a:solidFill>
              </a:rPr>
              <a:t>Every block</a:t>
            </a:r>
          </a:p>
          <a:p>
            <a:endParaRPr lang="en-US" sz="2800" dirty="0">
              <a:solidFill>
                <a:srgbClr val="F2B98E"/>
              </a:solidFill>
            </a:endParaRPr>
          </a:p>
          <a:p>
            <a:r>
              <a:rPr lang="en-US" sz="2800" dirty="0">
                <a:solidFill>
                  <a:srgbClr val="F2B98E"/>
                </a:solidFill>
              </a:rPr>
              <a:t>First row: </a:t>
            </a:r>
            <a:br>
              <a:rPr lang="en-US" sz="2800" dirty="0">
                <a:solidFill>
                  <a:srgbClr val="F2B98E"/>
                </a:solidFill>
              </a:rPr>
            </a:br>
            <a:r>
              <a:rPr lang="en-US" sz="2800" dirty="0">
                <a:solidFill>
                  <a:srgbClr val="F2B98E"/>
                </a:solidFill>
              </a:rPr>
              <a:t>Input images from MNIST dataset</a:t>
            </a:r>
          </a:p>
          <a:p>
            <a:endParaRPr lang="en-US" sz="2800" dirty="0">
              <a:solidFill>
                <a:srgbClr val="F2B98E"/>
              </a:solidFill>
            </a:endParaRPr>
          </a:p>
          <a:p>
            <a:r>
              <a:rPr lang="en-US" sz="2800" dirty="0">
                <a:solidFill>
                  <a:srgbClr val="F2B98E"/>
                </a:solidFill>
              </a:rPr>
              <a:t>Second row: </a:t>
            </a:r>
            <a:r>
              <a:rPr lang="en-US" sz="2800" b="1" dirty="0">
                <a:solidFill>
                  <a:srgbClr val="FF6600"/>
                </a:solidFill>
              </a:rPr>
              <a:t>activated codewords </a:t>
            </a:r>
            <a:r>
              <a:rPr lang="en-US" sz="2800" dirty="0">
                <a:solidFill>
                  <a:srgbClr val="F2B98E"/>
                </a:solidFill>
              </a:rPr>
              <a:t>	on MNIST dataset</a:t>
            </a:r>
          </a:p>
          <a:p>
            <a:endParaRPr lang="en-US" sz="2800" dirty="0">
              <a:solidFill>
                <a:srgbClr val="F2B98E"/>
              </a:solidFill>
            </a:endParaRPr>
          </a:p>
        </p:txBody>
      </p:sp>
      <p:sp>
        <p:nvSpPr>
          <p:cNvPr id="23" name="Rectangle 22">
            <a:extLst>
              <a:ext uri="{FF2B5EF4-FFF2-40B4-BE49-F238E27FC236}">
                <a16:creationId xmlns:a16="http://schemas.microsoft.com/office/drawing/2014/main" id="{3585700B-0E16-7D46-8D2F-5A4A46EDB5D1}"/>
              </a:ext>
            </a:extLst>
          </p:cNvPr>
          <p:cNvSpPr/>
          <p:nvPr/>
        </p:nvSpPr>
        <p:spPr>
          <a:xfrm>
            <a:off x="-5219" y="68801"/>
            <a:ext cx="12486560" cy="707886"/>
          </a:xfrm>
          <a:prstGeom prst="rect">
            <a:avLst/>
          </a:prstGeom>
        </p:spPr>
        <p:txBody>
          <a:bodyPr wrap="none">
            <a:spAutoFit/>
          </a:bodyPr>
          <a:lstStyle/>
          <a:p>
            <a:pPr algn="ctr"/>
            <a:r>
              <a:rPr lang="en-US" sz="4000" dirty="0">
                <a:solidFill>
                  <a:schemeClr val="accent4"/>
                </a:solidFill>
              </a:rPr>
              <a:t>Interpreting CNN decisions on Adversarial Samples (IFGSM)</a:t>
            </a:r>
            <a:endParaRPr lang="en-US" sz="4000" dirty="0">
              <a:solidFill>
                <a:schemeClr val="accent2"/>
              </a:solidFill>
            </a:endParaRPr>
          </a:p>
        </p:txBody>
      </p:sp>
    </p:spTree>
    <p:extLst>
      <p:ext uri="{BB962C8B-B14F-4D97-AF65-F5344CB8AC3E}">
        <p14:creationId xmlns:p14="http://schemas.microsoft.com/office/powerpoint/2010/main" val="626996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53D322-A344-2D4D-A3B9-BE0E918567CB}"/>
              </a:ext>
            </a:extLst>
          </p:cNvPr>
          <p:cNvPicPr>
            <a:picLocks noChangeAspect="1"/>
          </p:cNvPicPr>
          <p:nvPr/>
        </p:nvPicPr>
        <p:blipFill rotWithShape="1">
          <a:blip r:embed="rId3"/>
          <a:srcRect r="39743" b="40560"/>
          <a:stretch/>
        </p:blipFill>
        <p:spPr>
          <a:xfrm>
            <a:off x="217179" y="1348754"/>
            <a:ext cx="7936221" cy="4712926"/>
          </a:xfrm>
          <a:prstGeom prst="rect">
            <a:avLst/>
          </a:prstGeom>
        </p:spPr>
      </p:pic>
      <p:sp>
        <p:nvSpPr>
          <p:cNvPr id="30" name="Rectangle 29">
            <a:extLst>
              <a:ext uri="{FF2B5EF4-FFF2-40B4-BE49-F238E27FC236}">
                <a16:creationId xmlns:a16="http://schemas.microsoft.com/office/drawing/2014/main" id="{19AC93B9-7802-0843-8C7F-C56D756391DA}"/>
              </a:ext>
            </a:extLst>
          </p:cNvPr>
          <p:cNvSpPr/>
          <p:nvPr/>
        </p:nvSpPr>
        <p:spPr>
          <a:xfrm>
            <a:off x="228600" y="1740230"/>
            <a:ext cx="7924800"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3C917DF-BB79-B743-9113-12AC7ABF21EB}"/>
              </a:ext>
            </a:extLst>
          </p:cNvPr>
          <p:cNvSpPr/>
          <p:nvPr/>
        </p:nvSpPr>
        <p:spPr>
          <a:xfrm>
            <a:off x="191022" y="3276600"/>
            <a:ext cx="7962378"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A2D0E79-CFE3-244E-AC1E-BF09565644A4}"/>
              </a:ext>
            </a:extLst>
          </p:cNvPr>
          <p:cNvSpPr/>
          <p:nvPr/>
        </p:nvSpPr>
        <p:spPr>
          <a:xfrm>
            <a:off x="1" y="5673120"/>
            <a:ext cx="8153400" cy="388560"/>
          </a:xfrm>
          <a:prstGeom prst="rect">
            <a:avLst/>
          </a:prstGeom>
          <a:solidFill>
            <a:schemeClr val="tx1">
              <a:alpha val="8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DF2334-33B5-5745-A14C-6E9D6C25D54F}"/>
              </a:ext>
            </a:extLst>
          </p:cNvPr>
          <p:cNvSpPr/>
          <p:nvPr/>
        </p:nvSpPr>
        <p:spPr>
          <a:xfrm>
            <a:off x="200985" y="4114800"/>
            <a:ext cx="8114778" cy="3466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18D687EE-333B-8D4D-9C52-A3F74560960F}"/>
              </a:ext>
            </a:extLst>
          </p:cNvPr>
          <p:cNvSpPr/>
          <p:nvPr/>
        </p:nvSpPr>
        <p:spPr>
          <a:xfrm>
            <a:off x="149300" y="4876800"/>
            <a:ext cx="8114778" cy="317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AF9248A-6B4B-0B4F-8593-DF5DACD904A0}"/>
              </a:ext>
            </a:extLst>
          </p:cNvPr>
          <p:cNvSpPr/>
          <p:nvPr/>
        </p:nvSpPr>
        <p:spPr>
          <a:xfrm>
            <a:off x="181154" y="4967687"/>
            <a:ext cx="7819846" cy="29011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103FBE8-A25E-B443-AE04-7FB1C5DEA50F}"/>
              </a:ext>
            </a:extLst>
          </p:cNvPr>
          <p:cNvSpPr/>
          <p:nvPr/>
        </p:nvSpPr>
        <p:spPr>
          <a:xfrm>
            <a:off x="217181" y="2514600"/>
            <a:ext cx="7952413" cy="3368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7F130534-2001-5D4F-9029-5429984C4915}"/>
              </a:ext>
            </a:extLst>
          </p:cNvPr>
          <p:cNvSpPr txBox="1"/>
          <p:nvPr/>
        </p:nvSpPr>
        <p:spPr>
          <a:xfrm>
            <a:off x="8490036" y="1258539"/>
            <a:ext cx="3701963" cy="2677656"/>
          </a:xfrm>
          <a:prstGeom prst="rect">
            <a:avLst/>
          </a:prstGeom>
          <a:noFill/>
          <a:ln>
            <a:solidFill>
              <a:srgbClr val="FF6600"/>
            </a:solidFill>
          </a:ln>
        </p:spPr>
        <p:txBody>
          <a:bodyPr wrap="square" rtlCol="0">
            <a:spAutoFit/>
          </a:bodyPr>
          <a:lstStyle/>
          <a:p>
            <a:r>
              <a:rPr lang="en-US" sz="2800" dirty="0">
                <a:solidFill>
                  <a:srgbClr val="F2B98E"/>
                </a:solidFill>
              </a:rPr>
              <a:t>Every block of two rows</a:t>
            </a:r>
          </a:p>
          <a:p>
            <a:endParaRPr lang="en-US" sz="2800" dirty="0">
              <a:solidFill>
                <a:srgbClr val="F2B98E"/>
              </a:solidFill>
            </a:endParaRPr>
          </a:p>
          <a:p>
            <a:r>
              <a:rPr lang="en-US" sz="2800" dirty="0">
                <a:solidFill>
                  <a:srgbClr val="F2B98E"/>
                </a:solidFill>
              </a:rPr>
              <a:t>First row: </a:t>
            </a:r>
            <a:br>
              <a:rPr lang="en-US" sz="2800" dirty="0">
                <a:solidFill>
                  <a:srgbClr val="F2B98E"/>
                </a:solidFill>
              </a:rPr>
            </a:br>
            <a:r>
              <a:rPr lang="en-US" sz="2800" dirty="0">
                <a:solidFill>
                  <a:srgbClr val="F2B98E"/>
                </a:solidFill>
              </a:rPr>
              <a:t>Adversarial  images from FMNIST dataset</a:t>
            </a:r>
          </a:p>
          <a:p>
            <a:endParaRPr lang="en-US" sz="2800" dirty="0">
              <a:solidFill>
                <a:srgbClr val="F2B98E"/>
              </a:solidFill>
            </a:endParaRPr>
          </a:p>
        </p:txBody>
      </p:sp>
      <p:sp>
        <p:nvSpPr>
          <p:cNvPr id="24" name="Rectangle 23">
            <a:extLst>
              <a:ext uri="{FF2B5EF4-FFF2-40B4-BE49-F238E27FC236}">
                <a16:creationId xmlns:a16="http://schemas.microsoft.com/office/drawing/2014/main" id="{E2C99D10-4EF7-4D46-A3FE-A3EEB5D39E09}"/>
              </a:ext>
            </a:extLst>
          </p:cNvPr>
          <p:cNvSpPr/>
          <p:nvPr/>
        </p:nvSpPr>
        <p:spPr>
          <a:xfrm>
            <a:off x="-5219" y="68801"/>
            <a:ext cx="12486560" cy="707886"/>
          </a:xfrm>
          <a:prstGeom prst="rect">
            <a:avLst/>
          </a:prstGeom>
        </p:spPr>
        <p:txBody>
          <a:bodyPr wrap="none">
            <a:spAutoFit/>
          </a:bodyPr>
          <a:lstStyle/>
          <a:p>
            <a:pPr algn="ctr"/>
            <a:r>
              <a:rPr lang="en-US" sz="4000" dirty="0">
                <a:solidFill>
                  <a:schemeClr val="accent4"/>
                </a:solidFill>
              </a:rPr>
              <a:t>Interpreting CNN decisions on Adversarial Samples (IFGSM)</a:t>
            </a:r>
            <a:endParaRPr lang="en-US" sz="4000" dirty="0">
              <a:solidFill>
                <a:schemeClr val="accent2"/>
              </a:solidFill>
            </a:endParaRPr>
          </a:p>
        </p:txBody>
      </p:sp>
    </p:spTree>
    <p:extLst>
      <p:ext uri="{BB962C8B-B14F-4D97-AF65-F5344CB8AC3E}">
        <p14:creationId xmlns:p14="http://schemas.microsoft.com/office/powerpoint/2010/main" val="16675895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53D322-A344-2D4D-A3B9-BE0E918567CB}"/>
              </a:ext>
            </a:extLst>
          </p:cNvPr>
          <p:cNvPicPr>
            <a:picLocks noChangeAspect="1"/>
          </p:cNvPicPr>
          <p:nvPr/>
        </p:nvPicPr>
        <p:blipFill rotWithShape="1">
          <a:blip r:embed="rId3"/>
          <a:srcRect r="39743" b="40560"/>
          <a:stretch/>
        </p:blipFill>
        <p:spPr>
          <a:xfrm>
            <a:off x="217179" y="1348754"/>
            <a:ext cx="7936221" cy="4712926"/>
          </a:xfrm>
          <a:prstGeom prst="rect">
            <a:avLst/>
          </a:prstGeom>
        </p:spPr>
      </p:pic>
      <p:sp>
        <p:nvSpPr>
          <p:cNvPr id="24" name="Rectangle 23">
            <a:extLst>
              <a:ext uri="{FF2B5EF4-FFF2-40B4-BE49-F238E27FC236}">
                <a16:creationId xmlns:a16="http://schemas.microsoft.com/office/drawing/2014/main" id="{E2C99D10-4EF7-4D46-A3FE-A3EEB5D39E09}"/>
              </a:ext>
            </a:extLst>
          </p:cNvPr>
          <p:cNvSpPr/>
          <p:nvPr/>
        </p:nvSpPr>
        <p:spPr>
          <a:xfrm>
            <a:off x="-5219" y="68801"/>
            <a:ext cx="12486560" cy="707886"/>
          </a:xfrm>
          <a:prstGeom prst="rect">
            <a:avLst/>
          </a:prstGeom>
        </p:spPr>
        <p:txBody>
          <a:bodyPr wrap="none">
            <a:spAutoFit/>
          </a:bodyPr>
          <a:lstStyle/>
          <a:p>
            <a:pPr algn="ctr"/>
            <a:r>
              <a:rPr lang="en-US" sz="4000" dirty="0">
                <a:solidFill>
                  <a:schemeClr val="accent4"/>
                </a:solidFill>
              </a:rPr>
              <a:t>Interpreting CNN decisions on Adversarial Samples (IFGSM)</a:t>
            </a:r>
            <a:endParaRPr lang="en-US" sz="4000" dirty="0">
              <a:solidFill>
                <a:schemeClr val="accent2"/>
              </a:solidFill>
            </a:endParaRPr>
          </a:p>
        </p:txBody>
      </p:sp>
      <p:sp>
        <p:nvSpPr>
          <p:cNvPr id="12" name="TextBox 11">
            <a:extLst>
              <a:ext uri="{FF2B5EF4-FFF2-40B4-BE49-F238E27FC236}">
                <a16:creationId xmlns:a16="http://schemas.microsoft.com/office/drawing/2014/main" id="{3390404D-E8EF-D840-9FD9-8C5794485565}"/>
              </a:ext>
            </a:extLst>
          </p:cNvPr>
          <p:cNvSpPr txBox="1"/>
          <p:nvPr/>
        </p:nvSpPr>
        <p:spPr>
          <a:xfrm>
            <a:off x="-76200" y="6187085"/>
            <a:ext cx="10210800" cy="523220"/>
          </a:xfrm>
          <a:prstGeom prst="rect">
            <a:avLst/>
          </a:prstGeom>
          <a:noFill/>
        </p:spPr>
        <p:txBody>
          <a:bodyPr wrap="square" rtlCol="0">
            <a:spAutoFit/>
          </a:bodyPr>
          <a:lstStyle/>
          <a:p>
            <a:pPr algn="ctr"/>
            <a:r>
              <a:rPr lang="en-US" sz="2800" dirty="0">
                <a:solidFill>
                  <a:srgbClr val="FF6600"/>
                </a:solidFill>
              </a:rPr>
              <a:t>Activated codewords are dissimilar to input image in class labels</a:t>
            </a:r>
          </a:p>
        </p:txBody>
      </p:sp>
      <p:sp>
        <p:nvSpPr>
          <p:cNvPr id="13" name="TextBox 12">
            <a:extLst>
              <a:ext uri="{FF2B5EF4-FFF2-40B4-BE49-F238E27FC236}">
                <a16:creationId xmlns:a16="http://schemas.microsoft.com/office/drawing/2014/main" id="{D6DDD75E-624E-7A47-9489-9E06B30D3098}"/>
              </a:ext>
            </a:extLst>
          </p:cNvPr>
          <p:cNvSpPr txBox="1"/>
          <p:nvPr/>
        </p:nvSpPr>
        <p:spPr>
          <a:xfrm>
            <a:off x="8490037" y="1318945"/>
            <a:ext cx="3515116" cy="4401205"/>
          </a:xfrm>
          <a:prstGeom prst="rect">
            <a:avLst/>
          </a:prstGeom>
          <a:noFill/>
          <a:ln>
            <a:solidFill>
              <a:srgbClr val="FF6600"/>
            </a:solidFill>
          </a:ln>
        </p:spPr>
        <p:txBody>
          <a:bodyPr wrap="square" rtlCol="0">
            <a:spAutoFit/>
          </a:bodyPr>
          <a:lstStyle/>
          <a:p>
            <a:r>
              <a:rPr lang="en-US" sz="2800" dirty="0">
                <a:solidFill>
                  <a:srgbClr val="F2B98E"/>
                </a:solidFill>
              </a:rPr>
              <a:t>Every block</a:t>
            </a:r>
          </a:p>
          <a:p>
            <a:endParaRPr lang="en-US" sz="2800" dirty="0">
              <a:solidFill>
                <a:srgbClr val="F2B98E"/>
              </a:solidFill>
            </a:endParaRPr>
          </a:p>
          <a:p>
            <a:r>
              <a:rPr lang="en-US" sz="2800" dirty="0">
                <a:solidFill>
                  <a:srgbClr val="F2B98E"/>
                </a:solidFill>
              </a:rPr>
              <a:t>First row: </a:t>
            </a:r>
            <a:br>
              <a:rPr lang="en-US" sz="2800" dirty="0">
                <a:solidFill>
                  <a:srgbClr val="F2B98E"/>
                </a:solidFill>
              </a:rPr>
            </a:br>
            <a:r>
              <a:rPr lang="en-US" sz="2800" dirty="0">
                <a:solidFill>
                  <a:srgbClr val="F2B98E"/>
                </a:solidFill>
              </a:rPr>
              <a:t>Input images from FMNIST dataset</a:t>
            </a:r>
          </a:p>
          <a:p>
            <a:endParaRPr lang="en-US" sz="2800" dirty="0">
              <a:solidFill>
                <a:srgbClr val="F2B98E"/>
              </a:solidFill>
            </a:endParaRPr>
          </a:p>
          <a:p>
            <a:r>
              <a:rPr lang="en-US" sz="2800" dirty="0">
                <a:solidFill>
                  <a:srgbClr val="F2B98E"/>
                </a:solidFill>
              </a:rPr>
              <a:t>Second row: </a:t>
            </a:r>
            <a:r>
              <a:rPr lang="en-US" sz="2800" b="1" dirty="0">
                <a:solidFill>
                  <a:srgbClr val="FF6600"/>
                </a:solidFill>
              </a:rPr>
              <a:t>activated codewords </a:t>
            </a:r>
            <a:r>
              <a:rPr lang="en-US" sz="2800" dirty="0">
                <a:solidFill>
                  <a:srgbClr val="F2B98E"/>
                </a:solidFill>
              </a:rPr>
              <a:t>	on FMNIST dataset</a:t>
            </a:r>
          </a:p>
          <a:p>
            <a:endParaRPr lang="en-US" sz="2800" dirty="0">
              <a:solidFill>
                <a:srgbClr val="F2B98E"/>
              </a:solidFill>
            </a:endParaRPr>
          </a:p>
        </p:txBody>
      </p:sp>
    </p:spTree>
    <p:extLst>
      <p:ext uri="{BB962C8B-B14F-4D97-AF65-F5344CB8AC3E}">
        <p14:creationId xmlns:p14="http://schemas.microsoft.com/office/powerpoint/2010/main" val="1489475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6200" y="4343400"/>
            <a:ext cx="3376201" cy="954107"/>
          </a:xfrm>
          <a:prstGeom prst="rect">
            <a:avLst/>
          </a:prstGeom>
        </p:spPr>
        <p:txBody>
          <a:bodyPr wrap="square">
            <a:spAutoFit/>
          </a:bodyPr>
          <a:lstStyle/>
          <a:p>
            <a:pPr algn="r"/>
            <a:r>
              <a:rPr lang="en-US" sz="2800" dirty="0">
                <a:solidFill>
                  <a:schemeClr val="accent4"/>
                </a:solidFill>
              </a:rPr>
              <a:t>Deep Structured Networks</a:t>
            </a:r>
          </a:p>
        </p:txBody>
      </p:sp>
      <p:sp>
        <p:nvSpPr>
          <p:cNvPr id="24" name="Rectangle 23"/>
          <p:cNvSpPr/>
          <p:nvPr/>
        </p:nvSpPr>
        <p:spPr>
          <a:xfrm>
            <a:off x="782704" y="177225"/>
            <a:ext cx="2549480" cy="1384995"/>
          </a:xfrm>
          <a:prstGeom prst="rect">
            <a:avLst/>
          </a:prstGeom>
        </p:spPr>
        <p:txBody>
          <a:bodyPr wrap="none">
            <a:spAutoFit/>
          </a:bodyPr>
          <a:lstStyle/>
          <a:p>
            <a:pPr algn="ctr"/>
            <a:r>
              <a:rPr lang="en-US" sz="2800" dirty="0">
                <a:solidFill>
                  <a:schemeClr val="accent4"/>
                </a:solidFill>
              </a:rPr>
              <a:t>Structured </a:t>
            </a:r>
            <a:br>
              <a:rPr lang="en-US" sz="2800" dirty="0">
                <a:solidFill>
                  <a:schemeClr val="accent4"/>
                </a:solidFill>
              </a:rPr>
            </a:br>
            <a:r>
              <a:rPr lang="en-US" sz="2800" dirty="0">
                <a:solidFill>
                  <a:schemeClr val="accent4"/>
                </a:solidFill>
              </a:rPr>
              <a:t>Representations</a:t>
            </a:r>
          </a:p>
          <a:p>
            <a:pPr algn="ctr"/>
            <a:endParaRPr lang="en-US" sz="2800" dirty="0">
              <a:solidFill>
                <a:schemeClr val="accent4"/>
              </a:solidFill>
            </a:endParaRPr>
          </a:p>
        </p:txBody>
      </p:sp>
      <p:sp>
        <p:nvSpPr>
          <p:cNvPr id="50" name="Left Brace 49"/>
          <p:cNvSpPr/>
          <p:nvPr/>
        </p:nvSpPr>
        <p:spPr>
          <a:xfrm>
            <a:off x="3342290" y="207010"/>
            <a:ext cx="411217" cy="7044690"/>
          </a:xfrm>
          <a:prstGeom prst="leftBrace">
            <a:avLst>
              <a:gd name="adj1" fmla="val 0"/>
              <a:gd name="adj2"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Left Brace 50"/>
          <p:cNvSpPr/>
          <p:nvPr/>
        </p:nvSpPr>
        <p:spPr>
          <a:xfrm>
            <a:off x="3342290" y="4350845"/>
            <a:ext cx="403994" cy="2900855"/>
          </a:xfrm>
          <a:prstGeom prst="leftBrace">
            <a:avLst>
              <a:gd name="adj1" fmla="val 0"/>
              <a:gd name="adj2"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79CF7E0B-0568-A04D-A52C-6A76DD442A1A}"/>
              </a:ext>
            </a:extLst>
          </p:cNvPr>
          <p:cNvSpPr txBox="1"/>
          <p:nvPr/>
        </p:nvSpPr>
        <p:spPr>
          <a:xfrm>
            <a:off x="3429001" y="2324459"/>
            <a:ext cx="4803445" cy="2246769"/>
          </a:xfrm>
          <a:prstGeom prst="rect">
            <a:avLst/>
          </a:prstGeom>
          <a:noFill/>
        </p:spPr>
        <p:txBody>
          <a:bodyPr wrap="square" rtlCol="0">
            <a:spAutoFit/>
          </a:bodyPr>
          <a:lstStyle/>
          <a:p>
            <a:pPr algn="r"/>
            <a:r>
              <a:rPr lang="en-US" sz="2800" dirty="0">
                <a:solidFill>
                  <a:schemeClr val="accent2"/>
                </a:solidFill>
              </a:rPr>
              <a:t>Aggregating local descriptors into compact codes</a:t>
            </a:r>
          </a:p>
          <a:p>
            <a:pPr algn="r"/>
            <a:r>
              <a:rPr lang="en-US" sz="2800" dirty="0">
                <a:solidFill>
                  <a:schemeClr val="bg1"/>
                </a:solidFill>
              </a:rPr>
              <a:t>[</a:t>
            </a:r>
            <a:r>
              <a:rPr lang="en-US" sz="2800" dirty="0" err="1">
                <a:solidFill>
                  <a:schemeClr val="bg1"/>
                </a:solidFill>
              </a:rPr>
              <a:t>Herve</a:t>
            </a:r>
            <a:r>
              <a:rPr lang="en-US" sz="2800" dirty="0">
                <a:solidFill>
                  <a:schemeClr val="bg1"/>
                </a:solidFill>
              </a:rPr>
              <a:t> et al., 2010]</a:t>
            </a:r>
          </a:p>
          <a:p>
            <a:endParaRPr lang="en-US" sz="2800" dirty="0">
              <a:solidFill>
                <a:schemeClr val="bg1"/>
              </a:solidFill>
            </a:endParaRPr>
          </a:p>
          <a:p>
            <a:endParaRPr lang="en-US" sz="2800" dirty="0"/>
          </a:p>
        </p:txBody>
      </p:sp>
      <p:sp>
        <p:nvSpPr>
          <p:cNvPr id="9" name="TextBox 8">
            <a:extLst>
              <a:ext uri="{FF2B5EF4-FFF2-40B4-BE49-F238E27FC236}">
                <a16:creationId xmlns:a16="http://schemas.microsoft.com/office/drawing/2014/main" id="{B73C422C-79BA-4D47-BAB0-1269A5002E40}"/>
              </a:ext>
            </a:extLst>
          </p:cNvPr>
          <p:cNvSpPr txBox="1"/>
          <p:nvPr/>
        </p:nvSpPr>
        <p:spPr>
          <a:xfrm>
            <a:off x="3928461" y="4596628"/>
            <a:ext cx="4303985" cy="954107"/>
          </a:xfrm>
          <a:prstGeom prst="rect">
            <a:avLst/>
          </a:prstGeom>
          <a:noFill/>
        </p:spPr>
        <p:txBody>
          <a:bodyPr wrap="square" rtlCol="0">
            <a:spAutoFit/>
          </a:bodyPr>
          <a:lstStyle/>
          <a:p>
            <a:r>
              <a:rPr lang="en-US" sz="2800" dirty="0">
                <a:solidFill>
                  <a:schemeClr val="accent2"/>
                </a:solidFill>
              </a:rPr>
              <a:t>Multiscale </a:t>
            </a:r>
            <a:r>
              <a:rPr lang="en-US" sz="2800" dirty="0" err="1">
                <a:solidFill>
                  <a:schemeClr val="accent2"/>
                </a:solidFill>
              </a:rPr>
              <a:t>Orderless</a:t>
            </a:r>
            <a:r>
              <a:rPr lang="en-US" sz="2800" dirty="0">
                <a:solidFill>
                  <a:schemeClr val="accent2"/>
                </a:solidFill>
              </a:rPr>
              <a:t> Pooling</a:t>
            </a:r>
          </a:p>
          <a:p>
            <a:pPr algn="r"/>
            <a:r>
              <a:rPr lang="en-US" sz="2800" dirty="0">
                <a:solidFill>
                  <a:schemeClr val="bg1"/>
                </a:solidFill>
              </a:rPr>
              <a:t>[Gong et al., 2014]</a:t>
            </a:r>
          </a:p>
        </p:txBody>
      </p:sp>
      <p:pic>
        <p:nvPicPr>
          <p:cNvPr id="31" name="Picture 30">
            <a:extLst>
              <a:ext uri="{FF2B5EF4-FFF2-40B4-BE49-F238E27FC236}">
                <a16:creationId xmlns:a16="http://schemas.microsoft.com/office/drawing/2014/main" id="{83899C39-B647-A84C-A0D7-62E6A9B8BDD2}"/>
              </a:ext>
            </a:extLst>
          </p:cNvPr>
          <p:cNvPicPr>
            <a:picLocks noChangeAspect="1"/>
          </p:cNvPicPr>
          <p:nvPr/>
        </p:nvPicPr>
        <p:blipFill rotWithShape="1">
          <a:blip r:embed="rId3"/>
          <a:srcRect l="-1" t="6144" r="2757" b="38612"/>
          <a:stretch/>
        </p:blipFill>
        <p:spPr>
          <a:xfrm>
            <a:off x="8456508" y="2551003"/>
            <a:ext cx="3159558" cy="698690"/>
          </a:xfrm>
          <a:prstGeom prst="rect">
            <a:avLst/>
          </a:prstGeom>
        </p:spPr>
      </p:pic>
      <p:pic>
        <p:nvPicPr>
          <p:cNvPr id="33" name="Picture 32">
            <a:extLst>
              <a:ext uri="{FF2B5EF4-FFF2-40B4-BE49-F238E27FC236}">
                <a16:creationId xmlns:a16="http://schemas.microsoft.com/office/drawing/2014/main" id="{766A51E2-68AB-F449-9A7D-F367C501E804}"/>
              </a:ext>
            </a:extLst>
          </p:cNvPr>
          <p:cNvPicPr>
            <a:picLocks noChangeAspect="1"/>
          </p:cNvPicPr>
          <p:nvPr/>
        </p:nvPicPr>
        <p:blipFill>
          <a:blip r:embed="rId4"/>
          <a:stretch>
            <a:fillRect/>
          </a:stretch>
        </p:blipFill>
        <p:spPr>
          <a:xfrm>
            <a:off x="8407400" y="4391866"/>
            <a:ext cx="3480274" cy="1704134"/>
          </a:xfrm>
          <a:prstGeom prst="rect">
            <a:avLst/>
          </a:prstGeom>
        </p:spPr>
      </p:pic>
      <p:sp>
        <p:nvSpPr>
          <p:cNvPr id="3" name="Content Placeholder 2"/>
          <p:cNvSpPr>
            <a:spLocks noGrp="1"/>
          </p:cNvSpPr>
          <p:nvPr>
            <p:ph idx="1"/>
          </p:nvPr>
        </p:nvSpPr>
        <p:spPr>
          <a:xfrm>
            <a:off x="3962275" y="343551"/>
            <a:ext cx="4494233" cy="1409821"/>
          </a:xfrm>
        </p:spPr>
        <p:txBody>
          <a:bodyPr>
            <a:noAutofit/>
          </a:bodyPr>
          <a:lstStyle/>
          <a:p>
            <a:pPr marL="0" indent="0" algn="r">
              <a:buNone/>
            </a:pPr>
            <a:r>
              <a:rPr lang="en-US" sz="2800" dirty="0">
                <a:solidFill>
                  <a:schemeClr val="accent2"/>
                </a:solidFill>
              </a:rPr>
              <a:t>A Text Retrieval Approach to Object Matching in Video</a:t>
            </a:r>
          </a:p>
          <a:p>
            <a:pPr marL="0" indent="0" algn="r">
              <a:buNone/>
            </a:pPr>
            <a:r>
              <a:rPr lang="en-US" sz="2400" dirty="0"/>
              <a:t>[</a:t>
            </a:r>
            <a:r>
              <a:rPr lang="en-US" sz="2400" dirty="0" err="1"/>
              <a:t>Sivic</a:t>
            </a:r>
            <a:r>
              <a:rPr lang="en-US" sz="2400" dirty="0"/>
              <a:t> et al., 2003]</a:t>
            </a:r>
          </a:p>
          <a:p>
            <a:pPr marL="0" indent="0" algn="r">
              <a:buNone/>
            </a:pPr>
            <a:endParaRPr lang="en-US" sz="2400" dirty="0"/>
          </a:p>
          <a:p>
            <a:pPr marL="0" indent="0" algn="r">
              <a:buNone/>
            </a:pPr>
            <a:endParaRPr lang="en-US" sz="1200" dirty="0"/>
          </a:p>
          <a:p>
            <a:pPr marL="0" indent="0" algn="r">
              <a:buNone/>
            </a:pPr>
            <a:endParaRPr lang="en-US" sz="1200" dirty="0"/>
          </a:p>
        </p:txBody>
      </p:sp>
      <p:pic>
        <p:nvPicPr>
          <p:cNvPr id="32" name="Picture 31">
            <a:extLst>
              <a:ext uri="{FF2B5EF4-FFF2-40B4-BE49-F238E27FC236}">
                <a16:creationId xmlns:a16="http://schemas.microsoft.com/office/drawing/2014/main" id="{CDC1F3AC-586B-C948-84A3-13B8EB27A9D2}"/>
              </a:ext>
            </a:extLst>
          </p:cNvPr>
          <p:cNvPicPr>
            <a:picLocks noChangeAspect="1"/>
          </p:cNvPicPr>
          <p:nvPr/>
        </p:nvPicPr>
        <p:blipFill rotWithShape="1">
          <a:blip r:embed="rId5"/>
          <a:srcRect b="33958"/>
          <a:stretch/>
        </p:blipFill>
        <p:spPr>
          <a:xfrm>
            <a:off x="8619111" y="263721"/>
            <a:ext cx="2198663" cy="1729522"/>
          </a:xfrm>
          <a:prstGeom prst="rect">
            <a:avLst/>
          </a:prstGeom>
        </p:spPr>
      </p:pic>
    </p:spTree>
    <p:extLst>
      <p:ext uri="{BB962C8B-B14F-4D97-AF65-F5344CB8AC3E}">
        <p14:creationId xmlns:p14="http://schemas.microsoft.com/office/powerpoint/2010/main" val="22162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p:bldP spid="50" grpId="0" animBg="1"/>
      <p:bldP spid="51" grpId="0" animBg="1"/>
      <p:bldP spid="8" grpId="0"/>
      <p:bldP spid="9" grpId="0"/>
      <p:bldP spid="3" grpId="0" uiExpand="1"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BE4302-E83E-1949-A97F-95778DB15DA1}"/>
              </a:ext>
            </a:extLst>
          </p:cNvPr>
          <p:cNvPicPr>
            <a:picLocks noChangeAspect="1"/>
          </p:cNvPicPr>
          <p:nvPr/>
        </p:nvPicPr>
        <p:blipFill rotWithShape="1">
          <a:blip r:embed="rId3"/>
          <a:srcRect b="39907"/>
          <a:stretch/>
        </p:blipFill>
        <p:spPr>
          <a:xfrm>
            <a:off x="259078" y="1280392"/>
            <a:ext cx="7935899" cy="4392728"/>
          </a:xfrm>
          <a:prstGeom prst="rect">
            <a:avLst/>
          </a:prstGeom>
        </p:spPr>
      </p:pic>
      <p:sp>
        <p:nvSpPr>
          <p:cNvPr id="30" name="Rectangle 29">
            <a:extLst>
              <a:ext uri="{FF2B5EF4-FFF2-40B4-BE49-F238E27FC236}">
                <a16:creationId xmlns:a16="http://schemas.microsoft.com/office/drawing/2014/main" id="{19AC93B9-7802-0843-8C7F-C56D756391DA}"/>
              </a:ext>
            </a:extLst>
          </p:cNvPr>
          <p:cNvSpPr/>
          <p:nvPr/>
        </p:nvSpPr>
        <p:spPr>
          <a:xfrm>
            <a:off x="251471" y="1588989"/>
            <a:ext cx="7924800" cy="361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3C917DF-BB79-B743-9113-12AC7ABF21EB}"/>
              </a:ext>
            </a:extLst>
          </p:cNvPr>
          <p:cNvSpPr/>
          <p:nvPr/>
        </p:nvSpPr>
        <p:spPr>
          <a:xfrm>
            <a:off x="200985" y="3073662"/>
            <a:ext cx="7962378" cy="3447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A2D0E79-CFE3-244E-AC1E-BF09565644A4}"/>
              </a:ext>
            </a:extLst>
          </p:cNvPr>
          <p:cNvSpPr/>
          <p:nvPr/>
        </p:nvSpPr>
        <p:spPr>
          <a:xfrm>
            <a:off x="1" y="5673120"/>
            <a:ext cx="8153400" cy="388560"/>
          </a:xfrm>
          <a:prstGeom prst="rect">
            <a:avLst/>
          </a:prstGeom>
          <a:solidFill>
            <a:schemeClr val="tx1">
              <a:alpha val="8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DF2334-33B5-5745-A14C-6E9D6C25D54F}"/>
              </a:ext>
            </a:extLst>
          </p:cNvPr>
          <p:cNvSpPr/>
          <p:nvPr/>
        </p:nvSpPr>
        <p:spPr>
          <a:xfrm>
            <a:off x="200985" y="3819051"/>
            <a:ext cx="7989092" cy="3166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18D687EE-333B-8D4D-9C52-A3F74560960F}"/>
              </a:ext>
            </a:extLst>
          </p:cNvPr>
          <p:cNvSpPr/>
          <p:nvPr/>
        </p:nvSpPr>
        <p:spPr>
          <a:xfrm>
            <a:off x="251471" y="5277398"/>
            <a:ext cx="7938606" cy="395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AF9248A-6B4B-0B4F-8593-DF5DACD904A0}"/>
              </a:ext>
            </a:extLst>
          </p:cNvPr>
          <p:cNvSpPr/>
          <p:nvPr/>
        </p:nvSpPr>
        <p:spPr>
          <a:xfrm>
            <a:off x="182384" y="4536305"/>
            <a:ext cx="7819846" cy="34049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103FBE8-A25E-B443-AE04-7FB1C5DEA50F}"/>
              </a:ext>
            </a:extLst>
          </p:cNvPr>
          <p:cNvSpPr/>
          <p:nvPr/>
        </p:nvSpPr>
        <p:spPr>
          <a:xfrm>
            <a:off x="237664" y="2321539"/>
            <a:ext cx="7952413" cy="3515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7F130534-2001-5D4F-9029-5429984C4915}"/>
              </a:ext>
            </a:extLst>
          </p:cNvPr>
          <p:cNvSpPr txBox="1"/>
          <p:nvPr/>
        </p:nvSpPr>
        <p:spPr>
          <a:xfrm>
            <a:off x="8490036" y="1258539"/>
            <a:ext cx="3701963" cy="2677656"/>
          </a:xfrm>
          <a:prstGeom prst="rect">
            <a:avLst/>
          </a:prstGeom>
          <a:noFill/>
          <a:ln>
            <a:solidFill>
              <a:srgbClr val="FF6600"/>
            </a:solidFill>
          </a:ln>
        </p:spPr>
        <p:txBody>
          <a:bodyPr wrap="square" rtlCol="0">
            <a:spAutoFit/>
          </a:bodyPr>
          <a:lstStyle/>
          <a:p>
            <a:r>
              <a:rPr lang="en-US" sz="2800" dirty="0">
                <a:solidFill>
                  <a:srgbClr val="F2B98E"/>
                </a:solidFill>
              </a:rPr>
              <a:t>Every block of two rows</a:t>
            </a:r>
          </a:p>
          <a:p>
            <a:endParaRPr lang="en-US" sz="2800" dirty="0">
              <a:solidFill>
                <a:srgbClr val="F2B98E"/>
              </a:solidFill>
            </a:endParaRPr>
          </a:p>
          <a:p>
            <a:r>
              <a:rPr lang="en-US" sz="2800" dirty="0">
                <a:solidFill>
                  <a:srgbClr val="F2B98E"/>
                </a:solidFill>
              </a:rPr>
              <a:t>First row: </a:t>
            </a:r>
            <a:br>
              <a:rPr lang="en-US" sz="2800" dirty="0">
                <a:solidFill>
                  <a:srgbClr val="F2B98E"/>
                </a:solidFill>
              </a:rPr>
            </a:br>
            <a:r>
              <a:rPr lang="en-US" sz="2800" dirty="0">
                <a:solidFill>
                  <a:srgbClr val="F2B98E"/>
                </a:solidFill>
              </a:rPr>
              <a:t>Adversarial  images from CIFAR dataset</a:t>
            </a:r>
          </a:p>
          <a:p>
            <a:endParaRPr lang="en-US" sz="2800" dirty="0">
              <a:solidFill>
                <a:srgbClr val="F2B98E"/>
              </a:solidFill>
            </a:endParaRPr>
          </a:p>
        </p:txBody>
      </p:sp>
      <p:sp>
        <p:nvSpPr>
          <p:cNvPr id="24" name="Rectangle 23">
            <a:extLst>
              <a:ext uri="{FF2B5EF4-FFF2-40B4-BE49-F238E27FC236}">
                <a16:creationId xmlns:a16="http://schemas.microsoft.com/office/drawing/2014/main" id="{E2C99D10-4EF7-4D46-A3FE-A3EEB5D39E09}"/>
              </a:ext>
            </a:extLst>
          </p:cNvPr>
          <p:cNvSpPr/>
          <p:nvPr/>
        </p:nvSpPr>
        <p:spPr>
          <a:xfrm>
            <a:off x="-5219" y="68801"/>
            <a:ext cx="12486560" cy="707886"/>
          </a:xfrm>
          <a:prstGeom prst="rect">
            <a:avLst/>
          </a:prstGeom>
        </p:spPr>
        <p:txBody>
          <a:bodyPr wrap="none">
            <a:spAutoFit/>
          </a:bodyPr>
          <a:lstStyle/>
          <a:p>
            <a:pPr algn="ctr"/>
            <a:r>
              <a:rPr lang="en-US" sz="4000" dirty="0">
                <a:solidFill>
                  <a:schemeClr val="accent4"/>
                </a:solidFill>
              </a:rPr>
              <a:t>Interpreting CNN decisions on Adversarial Samples (IFGSM)</a:t>
            </a:r>
            <a:endParaRPr lang="en-US" sz="4000" dirty="0">
              <a:solidFill>
                <a:schemeClr val="accent2"/>
              </a:solidFill>
            </a:endParaRPr>
          </a:p>
        </p:txBody>
      </p:sp>
    </p:spTree>
    <p:extLst>
      <p:ext uri="{BB962C8B-B14F-4D97-AF65-F5344CB8AC3E}">
        <p14:creationId xmlns:p14="http://schemas.microsoft.com/office/powerpoint/2010/main" val="781889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BE4302-E83E-1949-A97F-95778DB15DA1}"/>
              </a:ext>
            </a:extLst>
          </p:cNvPr>
          <p:cNvPicPr>
            <a:picLocks noChangeAspect="1"/>
          </p:cNvPicPr>
          <p:nvPr/>
        </p:nvPicPr>
        <p:blipFill rotWithShape="1">
          <a:blip r:embed="rId3"/>
          <a:srcRect b="39907"/>
          <a:stretch/>
        </p:blipFill>
        <p:spPr>
          <a:xfrm>
            <a:off x="259078" y="1280392"/>
            <a:ext cx="7935899" cy="4392728"/>
          </a:xfrm>
          <a:prstGeom prst="rect">
            <a:avLst/>
          </a:prstGeom>
        </p:spPr>
      </p:pic>
      <p:sp>
        <p:nvSpPr>
          <p:cNvPr id="39" name="Rectangle 38">
            <a:extLst>
              <a:ext uri="{FF2B5EF4-FFF2-40B4-BE49-F238E27FC236}">
                <a16:creationId xmlns:a16="http://schemas.microsoft.com/office/drawing/2014/main" id="{6A2D0E79-CFE3-244E-AC1E-BF09565644A4}"/>
              </a:ext>
            </a:extLst>
          </p:cNvPr>
          <p:cNvSpPr/>
          <p:nvPr/>
        </p:nvSpPr>
        <p:spPr>
          <a:xfrm>
            <a:off x="1" y="5673120"/>
            <a:ext cx="8153400" cy="388560"/>
          </a:xfrm>
          <a:prstGeom prst="rect">
            <a:avLst/>
          </a:prstGeom>
          <a:solidFill>
            <a:schemeClr val="tx1">
              <a:alpha val="8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2C99D10-4EF7-4D46-A3FE-A3EEB5D39E09}"/>
              </a:ext>
            </a:extLst>
          </p:cNvPr>
          <p:cNvSpPr/>
          <p:nvPr/>
        </p:nvSpPr>
        <p:spPr>
          <a:xfrm>
            <a:off x="-5219" y="68801"/>
            <a:ext cx="12486560" cy="707886"/>
          </a:xfrm>
          <a:prstGeom prst="rect">
            <a:avLst/>
          </a:prstGeom>
        </p:spPr>
        <p:txBody>
          <a:bodyPr wrap="none">
            <a:spAutoFit/>
          </a:bodyPr>
          <a:lstStyle/>
          <a:p>
            <a:pPr algn="ctr"/>
            <a:r>
              <a:rPr lang="en-US" sz="4000" dirty="0">
                <a:solidFill>
                  <a:schemeClr val="accent4"/>
                </a:solidFill>
              </a:rPr>
              <a:t>Interpreting CNN decisions on Adversarial Samples (IFGSM)</a:t>
            </a:r>
            <a:endParaRPr lang="en-US" sz="4000" dirty="0">
              <a:solidFill>
                <a:schemeClr val="accent2"/>
              </a:solidFill>
            </a:endParaRPr>
          </a:p>
        </p:txBody>
      </p:sp>
      <p:sp>
        <p:nvSpPr>
          <p:cNvPr id="12" name="TextBox 11">
            <a:extLst>
              <a:ext uri="{FF2B5EF4-FFF2-40B4-BE49-F238E27FC236}">
                <a16:creationId xmlns:a16="http://schemas.microsoft.com/office/drawing/2014/main" id="{96BE0959-3569-7645-89D3-6F4F88CA5662}"/>
              </a:ext>
            </a:extLst>
          </p:cNvPr>
          <p:cNvSpPr txBox="1"/>
          <p:nvPr/>
        </p:nvSpPr>
        <p:spPr>
          <a:xfrm>
            <a:off x="8490037" y="1318945"/>
            <a:ext cx="3515116" cy="4401205"/>
          </a:xfrm>
          <a:prstGeom prst="rect">
            <a:avLst/>
          </a:prstGeom>
          <a:noFill/>
          <a:ln>
            <a:solidFill>
              <a:srgbClr val="FF6600"/>
            </a:solidFill>
          </a:ln>
        </p:spPr>
        <p:txBody>
          <a:bodyPr wrap="square" rtlCol="0">
            <a:spAutoFit/>
          </a:bodyPr>
          <a:lstStyle/>
          <a:p>
            <a:r>
              <a:rPr lang="en-US" sz="2800" dirty="0">
                <a:solidFill>
                  <a:srgbClr val="F2B98E"/>
                </a:solidFill>
              </a:rPr>
              <a:t>Every block</a:t>
            </a:r>
          </a:p>
          <a:p>
            <a:endParaRPr lang="en-US" sz="2800" dirty="0">
              <a:solidFill>
                <a:srgbClr val="F2B98E"/>
              </a:solidFill>
            </a:endParaRPr>
          </a:p>
          <a:p>
            <a:r>
              <a:rPr lang="en-US" sz="2800" dirty="0">
                <a:solidFill>
                  <a:srgbClr val="F2B98E"/>
                </a:solidFill>
              </a:rPr>
              <a:t>First row: </a:t>
            </a:r>
            <a:br>
              <a:rPr lang="en-US" sz="2800" dirty="0">
                <a:solidFill>
                  <a:srgbClr val="F2B98E"/>
                </a:solidFill>
              </a:rPr>
            </a:br>
            <a:r>
              <a:rPr lang="en-US" sz="2800" dirty="0">
                <a:solidFill>
                  <a:srgbClr val="F2B98E"/>
                </a:solidFill>
              </a:rPr>
              <a:t>Input images from CIFAR dataset</a:t>
            </a:r>
          </a:p>
          <a:p>
            <a:endParaRPr lang="en-US" sz="2800" dirty="0">
              <a:solidFill>
                <a:srgbClr val="F2B98E"/>
              </a:solidFill>
            </a:endParaRPr>
          </a:p>
          <a:p>
            <a:r>
              <a:rPr lang="en-US" sz="2800" dirty="0">
                <a:solidFill>
                  <a:srgbClr val="F2B98E"/>
                </a:solidFill>
              </a:rPr>
              <a:t>Second row: </a:t>
            </a:r>
            <a:r>
              <a:rPr lang="en-US" sz="2800" b="1" dirty="0">
                <a:solidFill>
                  <a:srgbClr val="FF6600"/>
                </a:solidFill>
              </a:rPr>
              <a:t>activated codewords </a:t>
            </a:r>
            <a:r>
              <a:rPr lang="en-US" sz="2800" dirty="0">
                <a:solidFill>
                  <a:srgbClr val="F2B98E"/>
                </a:solidFill>
              </a:rPr>
              <a:t>	on CIFAR dataset</a:t>
            </a:r>
          </a:p>
          <a:p>
            <a:endParaRPr lang="en-US" sz="2800" dirty="0">
              <a:solidFill>
                <a:srgbClr val="F2B98E"/>
              </a:solidFill>
            </a:endParaRPr>
          </a:p>
        </p:txBody>
      </p:sp>
      <p:sp>
        <p:nvSpPr>
          <p:cNvPr id="13" name="TextBox 12">
            <a:extLst>
              <a:ext uri="{FF2B5EF4-FFF2-40B4-BE49-F238E27FC236}">
                <a16:creationId xmlns:a16="http://schemas.microsoft.com/office/drawing/2014/main" id="{5F2A2152-152C-D241-B7F5-071A6BE37618}"/>
              </a:ext>
            </a:extLst>
          </p:cNvPr>
          <p:cNvSpPr txBox="1"/>
          <p:nvPr/>
        </p:nvSpPr>
        <p:spPr>
          <a:xfrm>
            <a:off x="-76200" y="6187085"/>
            <a:ext cx="10210800" cy="523220"/>
          </a:xfrm>
          <a:prstGeom prst="rect">
            <a:avLst/>
          </a:prstGeom>
          <a:noFill/>
        </p:spPr>
        <p:txBody>
          <a:bodyPr wrap="square" rtlCol="0">
            <a:spAutoFit/>
          </a:bodyPr>
          <a:lstStyle/>
          <a:p>
            <a:pPr algn="ctr"/>
            <a:r>
              <a:rPr lang="en-US" sz="2800" dirty="0">
                <a:solidFill>
                  <a:srgbClr val="FF6600"/>
                </a:solidFill>
              </a:rPr>
              <a:t>Activated codewords are dissimilar to input image in class labels</a:t>
            </a:r>
          </a:p>
        </p:txBody>
      </p:sp>
    </p:spTree>
    <p:extLst>
      <p:ext uri="{BB962C8B-B14F-4D97-AF65-F5344CB8AC3E}">
        <p14:creationId xmlns:p14="http://schemas.microsoft.com/office/powerpoint/2010/main" val="1165820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9FCF96-A03E-7C43-8477-4D822C35EB71}"/>
              </a:ext>
            </a:extLst>
          </p:cNvPr>
          <p:cNvSpPr>
            <a:spLocks noGrp="1"/>
          </p:cNvSpPr>
          <p:nvPr>
            <p:ph type="title"/>
          </p:nvPr>
        </p:nvSpPr>
        <p:spPr/>
        <p:txBody>
          <a:bodyPr/>
          <a:lstStyle/>
          <a:p>
            <a:pPr algn="l"/>
            <a:r>
              <a:rPr lang="en-US" dirty="0"/>
              <a:t>Results</a:t>
            </a:r>
          </a:p>
        </p:txBody>
      </p:sp>
      <p:pic>
        <p:nvPicPr>
          <p:cNvPr id="13" name="Picture 12">
            <a:extLst>
              <a:ext uri="{FF2B5EF4-FFF2-40B4-BE49-F238E27FC236}">
                <a16:creationId xmlns:a16="http://schemas.microsoft.com/office/drawing/2014/main" id="{58AB686E-6C16-0E4A-834A-87FDAC795A45}"/>
              </a:ext>
            </a:extLst>
          </p:cNvPr>
          <p:cNvPicPr>
            <a:picLocks noChangeAspect="1"/>
          </p:cNvPicPr>
          <p:nvPr/>
        </p:nvPicPr>
        <p:blipFill rotWithShape="1">
          <a:blip r:embed="rId3"/>
          <a:srcRect t="1880"/>
          <a:stretch/>
        </p:blipFill>
        <p:spPr>
          <a:xfrm>
            <a:off x="1371600" y="1485561"/>
            <a:ext cx="8915400" cy="4697925"/>
          </a:xfrm>
          <a:prstGeom prst="rect">
            <a:avLst/>
          </a:prstGeom>
        </p:spPr>
      </p:pic>
      <p:sp>
        <p:nvSpPr>
          <p:cNvPr id="14" name="TextBox 13">
            <a:extLst>
              <a:ext uri="{FF2B5EF4-FFF2-40B4-BE49-F238E27FC236}">
                <a16:creationId xmlns:a16="http://schemas.microsoft.com/office/drawing/2014/main" id="{96A9BF83-4012-E04A-8E63-FD839BF32617}"/>
              </a:ext>
            </a:extLst>
          </p:cNvPr>
          <p:cNvSpPr txBox="1"/>
          <p:nvPr/>
        </p:nvSpPr>
        <p:spPr>
          <a:xfrm>
            <a:off x="383308" y="30769719"/>
            <a:ext cx="7938747" cy="523220"/>
          </a:xfrm>
          <a:prstGeom prst="rect">
            <a:avLst/>
          </a:prstGeom>
          <a:noFill/>
        </p:spPr>
        <p:txBody>
          <a:bodyPr wrap="square" rtlCol="0">
            <a:spAutoFit/>
          </a:bodyPr>
          <a:lstStyle/>
          <a:p>
            <a:r>
              <a:rPr lang="en-US" sz="2800" b="1" dirty="0">
                <a:solidFill>
                  <a:srgbClr val="FF6600"/>
                </a:solidFill>
                <a:latin typeface="Segoe UI Light"/>
                <a:cs typeface="Segoe UI Light"/>
              </a:rPr>
              <a:t> Adversarial Attack Detection on BoW Networks</a:t>
            </a:r>
            <a:endParaRPr lang="en-US" sz="2800" b="1" dirty="0">
              <a:solidFill>
                <a:srgbClr val="FF6600"/>
              </a:solidFill>
            </a:endParaRPr>
          </a:p>
        </p:txBody>
      </p:sp>
      <p:sp>
        <p:nvSpPr>
          <p:cNvPr id="15" name="TextBox 14">
            <a:extLst>
              <a:ext uri="{FF2B5EF4-FFF2-40B4-BE49-F238E27FC236}">
                <a16:creationId xmlns:a16="http://schemas.microsoft.com/office/drawing/2014/main" id="{EA23E822-CFA1-0E4B-A75C-D1C24056D755}"/>
              </a:ext>
            </a:extLst>
          </p:cNvPr>
          <p:cNvSpPr txBox="1"/>
          <p:nvPr/>
        </p:nvSpPr>
        <p:spPr>
          <a:xfrm>
            <a:off x="1828800" y="945694"/>
            <a:ext cx="7315200" cy="954107"/>
          </a:xfrm>
          <a:prstGeom prst="rect">
            <a:avLst/>
          </a:prstGeom>
          <a:noFill/>
        </p:spPr>
        <p:txBody>
          <a:bodyPr wrap="square" rtlCol="0">
            <a:spAutoFit/>
          </a:bodyPr>
          <a:lstStyle/>
          <a:p>
            <a:r>
              <a:rPr lang="en-US" sz="2800" b="1" dirty="0">
                <a:solidFill>
                  <a:srgbClr val="FF6600"/>
                </a:solidFill>
                <a:cs typeface="Segoe UI Light"/>
              </a:rPr>
              <a:t> Adversarial Attack Detection on BoW Networks</a:t>
            </a:r>
            <a:endParaRPr lang="en-US" sz="2800" b="1" dirty="0">
              <a:solidFill>
                <a:srgbClr val="FF6600"/>
              </a:solidFill>
            </a:endParaRPr>
          </a:p>
          <a:p>
            <a:endParaRPr lang="en-US" sz="2800" dirty="0"/>
          </a:p>
        </p:txBody>
      </p:sp>
      <p:sp>
        <p:nvSpPr>
          <p:cNvPr id="2" name="TextBox 1">
            <a:extLst>
              <a:ext uri="{FF2B5EF4-FFF2-40B4-BE49-F238E27FC236}">
                <a16:creationId xmlns:a16="http://schemas.microsoft.com/office/drawing/2014/main" id="{E9982F79-5C68-C640-B22D-F9B7871A298F}"/>
              </a:ext>
            </a:extLst>
          </p:cNvPr>
          <p:cNvSpPr txBox="1"/>
          <p:nvPr/>
        </p:nvSpPr>
        <p:spPr>
          <a:xfrm>
            <a:off x="609600" y="6183487"/>
            <a:ext cx="11277600" cy="646331"/>
          </a:xfrm>
          <a:prstGeom prst="rect">
            <a:avLst/>
          </a:prstGeom>
          <a:noFill/>
        </p:spPr>
        <p:txBody>
          <a:bodyPr wrap="square" rtlCol="0">
            <a:spAutoFit/>
          </a:bodyPr>
          <a:lstStyle/>
          <a:p>
            <a:r>
              <a:rPr lang="en-US" dirty="0">
                <a:solidFill>
                  <a:schemeClr val="bg1"/>
                </a:solidFill>
              </a:rPr>
              <a:t>1. K. Lee, K. Lee, H. Lee, and J. Shin. A simple unified framework for detecting out-of-distribution samples and adversarial Attacks, NIPS 2018</a:t>
            </a:r>
          </a:p>
        </p:txBody>
      </p:sp>
      <p:sp>
        <p:nvSpPr>
          <p:cNvPr id="3" name="TextBox 2">
            <a:extLst>
              <a:ext uri="{FF2B5EF4-FFF2-40B4-BE49-F238E27FC236}">
                <a16:creationId xmlns:a16="http://schemas.microsoft.com/office/drawing/2014/main" id="{358C6548-E0F1-5B4E-9729-09DB8C1AD92E}"/>
              </a:ext>
            </a:extLst>
          </p:cNvPr>
          <p:cNvSpPr txBox="1"/>
          <p:nvPr/>
        </p:nvSpPr>
        <p:spPr>
          <a:xfrm>
            <a:off x="9461848" y="1053415"/>
            <a:ext cx="1066800" cy="369332"/>
          </a:xfrm>
          <a:prstGeom prst="rect">
            <a:avLst/>
          </a:prstGeom>
          <a:noFill/>
        </p:spPr>
        <p:txBody>
          <a:bodyPr wrap="square" rtlCol="0">
            <a:spAutoFit/>
          </a:bodyPr>
          <a:lstStyle/>
          <a:p>
            <a:r>
              <a:rPr lang="en-US" dirty="0">
                <a:solidFill>
                  <a:schemeClr val="bg1"/>
                </a:solidFill>
              </a:rPr>
              <a:t>AUROC</a:t>
            </a:r>
          </a:p>
        </p:txBody>
      </p:sp>
      <p:sp>
        <p:nvSpPr>
          <p:cNvPr id="4" name="TextBox 3">
            <a:extLst>
              <a:ext uri="{FF2B5EF4-FFF2-40B4-BE49-F238E27FC236}">
                <a16:creationId xmlns:a16="http://schemas.microsoft.com/office/drawing/2014/main" id="{07032615-0781-3842-BF89-4D434C7539FE}"/>
              </a:ext>
            </a:extLst>
          </p:cNvPr>
          <p:cNvSpPr txBox="1"/>
          <p:nvPr/>
        </p:nvSpPr>
        <p:spPr>
          <a:xfrm>
            <a:off x="4495800" y="2286000"/>
            <a:ext cx="838200" cy="457200"/>
          </a:xfrm>
          <a:prstGeom prst="rect">
            <a:avLst/>
          </a:prstGeom>
          <a:solidFill>
            <a:schemeClr val="bg1"/>
          </a:solidFill>
        </p:spPr>
        <p:txBody>
          <a:bodyPr wrap="square" rtlCol="0">
            <a:spAutoFit/>
          </a:bodyPr>
          <a:lstStyle/>
          <a:p>
            <a:endParaRPr lang="en-US" dirty="0"/>
          </a:p>
        </p:txBody>
      </p:sp>
      <p:sp>
        <p:nvSpPr>
          <p:cNvPr id="16" name="TextBox 15">
            <a:extLst>
              <a:ext uri="{FF2B5EF4-FFF2-40B4-BE49-F238E27FC236}">
                <a16:creationId xmlns:a16="http://schemas.microsoft.com/office/drawing/2014/main" id="{5D07DB4F-C873-9248-AEAD-074403150901}"/>
              </a:ext>
            </a:extLst>
          </p:cNvPr>
          <p:cNvSpPr txBox="1"/>
          <p:nvPr/>
        </p:nvSpPr>
        <p:spPr>
          <a:xfrm>
            <a:off x="4495800" y="3332337"/>
            <a:ext cx="838200" cy="457200"/>
          </a:xfrm>
          <a:prstGeom prst="rect">
            <a:avLst/>
          </a:prstGeom>
          <a:solidFill>
            <a:schemeClr val="bg1"/>
          </a:solidFill>
        </p:spPr>
        <p:txBody>
          <a:bodyPr wrap="square" rtlCol="0">
            <a:spAutoFit/>
          </a:bodyPr>
          <a:lstStyle/>
          <a:p>
            <a:endParaRPr lang="en-US" dirty="0"/>
          </a:p>
        </p:txBody>
      </p:sp>
      <p:sp>
        <p:nvSpPr>
          <p:cNvPr id="17" name="TextBox 16">
            <a:extLst>
              <a:ext uri="{FF2B5EF4-FFF2-40B4-BE49-F238E27FC236}">
                <a16:creationId xmlns:a16="http://schemas.microsoft.com/office/drawing/2014/main" id="{44E81EF3-0DF5-0C43-A631-6AD8B1E461C6}"/>
              </a:ext>
            </a:extLst>
          </p:cNvPr>
          <p:cNvSpPr txBox="1"/>
          <p:nvPr/>
        </p:nvSpPr>
        <p:spPr>
          <a:xfrm>
            <a:off x="4514850" y="4430887"/>
            <a:ext cx="838200" cy="457200"/>
          </a:xfrm>
          <a:prstGeom prst="rect">
            <a:avLst/>
          </a:prstGeom>
          <a:solidFill>
            <a:schemeClr val="bg1"/>
          </a:solidFill>
        </p:spPr>
        <p:txBody>
          <a:bodyPr wrap="square" rtlCol="0">
            <a:spAutoFit/>
          </a:bodyPr>
          <a:lstStyle/>
          <a:p>
            <a:endParaRPr lang="en-US" dirty="0"/>
          </a:p>
        </p:txBody>
      </p:sp>
      <p:sp>
        <p:nvSpPr>
          <p:cNvPr id="18" name="TextBox 17">
            <a:extLst>
              <a:ext uri="{FF2B5EF4-FFF2-40B4-BE49-F238E27FC236}">
                <a16:creationId xmlns:a16="http://schemas.microsoft.com/office/drawing/2014/main" id="{58CAFAD8-0AA3-F844-AC8D-9D7074825390}"/>
              </a:ext>
            </a:extLst>
          </p:cNvPr>
          <p:cNvSpPr txBox="1"/>
          <p:nvPr/>
        </p:nvSpPr>
        <p:spPr>
          <a:xfrm>
            <a:off x="4514850" y="5477224"/>
            <a:ext cx="838200" cy="457200"/>
          </a:xfrm>
          <a:prstGeom prst="rect">
            <a:avLst/>
          </a:prstGeom>
          <a:solidFill>
            <a:schemeClr val="bg1"/>
          </a:solidFill>
        </p:spPr>
        <p:txBody>
          <a:bodyPr wrap="square" rtlCol="0">
            <a:spAutoFit/>
          </a:bodyPr>
          <a:lstStyle/>
          <a:p>
            <a:endParaRPr lang="en-US" dirty="0"/>
          </a:p>
        </p:txBody>
      </p:sp>
      <p:sp>
        <p:nvSpPr>
          <p:cNvPr id="19" name="TextBox 18">
            <a:extLst>
              <a:ext uri="{FF2B5EF4-FFF2-40B4-BE49-F238E27FC236}">
                <a16:creationId xmlns:a16="http://schemas.microsoft.com/office/drawing/2014/main" id="{AD1C5422-90D2-A44A-B78D-BC3F853F44DF}"/>
              </a:ext>
            </a:extLst>
          </p:cNvPr>
          <p:cNvSpPr txBox="1"/>
          <p:nvPr/>
        </p:nvSpPr>
        <p:spPr>
          <a:xfrm>
            <a:off x="5943600" y="5477224"/>
            <a:ext cx="838200" cy="457200"/>
          </a:xfrm>
          <a:prstGeom prst="rect">
            <a:avLst/>
          </a:prstGeom>
          <a:solidFill>
            <a:schemeClr val="bg1"/>
          </a:solidFill>
        </p:spPr>
        <p:txBody>
          <a:bodyPr wrap="square" rtlCol="0">
            <a:spAutoFit/>
          </a:bodyPr>
          <a:lstStyle/>
          <a:p>
            <a:endParaRPr lang="en-US" dirty="0"/>
          </a:p>
        </p:txBody>
      </p:sp>
      <p:sp>
        <p:nvSpPr>
          <p:cNvPr id="20" name="TextBox 19">
            <a:extLst>
              <a:ext uri="{FF2B5EF4-FFF2-40B4-BE49-F238E27FC236}">
                <a16:creationId xmlns:a16="http://schemas.microsoft.com/office/drawing/2014/main" id="{F47875C4-E495-284F-8900-30684F3A8207}"/>
              </a:ext>
            </a:extLst>
          </p:cNvPr>
          <p:cNvSpPr txBox="1"/>
          <p:nvPr/>
        </p:nvSpPr>
        <p:spPr>
          <a:xfrm>
            <a:off x="7472425" y="5399826"/>
            <a:ext cx="838200" cy="457200"/>
          </a:xfrm>
          <a:prstGeom prst="rect">
            <a:avLst/>
          </a:prstGeom>
          <a:solidFill>
            <a:schemeClr val="bg1"/>
          </a:solidFill>
        </p:spPr>
        <p:txBody>
          <a:bodyPr wrap="square" rtlCol="0">
            <a:spAutoFit/>
          </a:bodyPr>
          <a:lstStyle/>
          <a:p>
            <a:endParaRPr lang="en-US" dirty="0"/>
          </a:p>
        </p:txBody>
      </p:sp>
      <p:sp>
        <p:nvSpPr>
          <p:cNvPr id="21" name="TextBox 20">
            <a:extLst>
              <a:ext uri="{FF2B5EF4-FFF2-40B4-BE49-F238E27FC236}">
                <a16:creationId xmlns:a16="http://schemas.microsoft.com/office/drawing/2014/main" id="{0B79CEFE-30A7-B146-81FF-6D975FEFAD86}"/>
              </a:ext>
            </a:extLst>
          </p:cNvPr>
          <p:cNvSpPr txBox="1"/>
          <p:nvPr/>
        </p:nvSpPr>
        <p:spPr>
          <a:xfrm>
            <a:off x="8912605" y="5477224"/>
            <a:ext cx="838200" cy="457200"/>
          </a:xfrm>
          <a:prstGeom prst="rect">
            <a:avLst/>
          </a:prstGeom>
          <a:solidFill>
            <a:schemeClr val="bg1"/>
          </a:solidFill>
        </p:spPr>
        <p:txBody>
          <a:bodyPr wrap="square" rtlCol="0">
            <a:spAutoFit/>
          </a:bodyPr>
          <a:lstStyle/>
          <a:p>
            <a:endParaRPr lang="en-US" dirty="0"/>
          </a:p>
        </p:txBody>
      </p:sp>
      <p:sp>
        <p:nvSpPr>
          <p:cNvPr id="22" name="TextBox 21">
            <a:extLst>
              <a:ext uri="{FF2B5EF4-FFF2-40B4-BE49-F238E27FC236}">
                <a16:creationId xmlns:a16="http://schemas.microsoft.com/office/drawing/2014/main" id="{46882F9C-39E1-2242-9353-1E1EF7270C61}"/>
              </a:ext>
            </a:extLst>
          </p:cNvPr>
          <p:cNvSpPr txBox="1"/>
          <p:nvPr/>
        </p:nvSpPr>
        <p:spPr>
          <a:xfrm>
            <a:off x="8912605" y="4430887"/>
            <a:ext cx="838200" cy="457200"/>
          </a:xfrm>
          <a:prstGeom prst="rect">
            <a:avLst/>
          </a:prstGeom>
          <a:solidFill>
            <a:schemeClr val="bg1"/>
          </a:solidFill>
        </p:spPr>
        <p:txBody>
          <a:bodyPr wrap="square" rtlCol="0">
            <a:spAutoFit/>
          </a:bodyPr>
          <a:lstStyle/>
          <a:p>
            <a:endParaRPr lang="en-US" dirty="0"/>
          </a:p>
        </p:txBody>
      </p:sp>
      <p:sp>
        <p:nvSpPr>
          <p:cNvPr id="28" name="TextBox 27">
            <a:extLst>
              <a:ext uri="{FF2B5EF4-FFF2-40B4-BE49-F238E27FC236}">
                <a16:creationId xmlns:a16="http://schemas.microsoft.com/office/drawing/2014/main" id="{8EE050E0-08E9-A946-836E-A5EE08D2219C}"/>
              </a:ext>
            </a:extLst>
          </p:cNvPr>
          <p:cNvSpPr txBox="1"/>
          <p:nvPr/>
        </p:nvSpPr>
        <p:spPr>
          <a:xfrm>
            <a:off x="4495800" y="4495800"/>
            <a:ext cx="838200" cy="457200"/>
          </a:xfrm>
          <a:prstGeom prst="rect">
            <a:avLst/>
          </a:prstGeom>
          <a:solidFill>
            <a:schemeClr val="bg1"/>
          </a:solidFill>
        </p:spPr>
        <p:txBody>
          <a:bodyPr wrap="square" rtlCol="0">
            <a:spAutoFit/>
          </a:bodyPr>
          <a:lstStyle/>
          <a:p>
            <a:endParaRPr lang="en-US" dirty="0"/>
          </a:p>
        </p:txBody>
      </p:sp>
      <p:sp>
        <p:nvSpPr>
          <p:cNvPr id="29" name="TextBox 28">
            <a:extLst>
              <a:ext uri="{FF2B5EF4-FFF2-40B4-BE49-F238E27FC236}">
                <a16:creationId xmlns:a16="http://schemas.microsoft.com/office/drawing/2014/main" id="{C6722D33-7D49-3642-9E83-165106AF84A3}"/>
              </a:ext>
            </a:extLst>
          </p:cNvPr>
          <p:cNvSpPr txBox="1"/>
          <p:nvPr/>
        </p:nvSpPr>
        <p:spPr>
          <a:xfrm>
            <a:off x="5924550" y="4495800"/>
            <a:ext cx="838200" cy="457200"/>
          </a:xfrm>
          <a:prstGeom prst="rect">
            <a:avLst/>
          </a:prstGeom>
          <a:solidFill>
            <a:schemeClr val="bg1"/>
          </a:solidFill>
        </p:spPr>
        <p:txBody>
          <a:bodyPr wrap="square" rtlCol="0">
            <a:spAutoFit/>
          </a:bodyPr>
          <a:lstStyle/>
          <a:p>
            <a:endParaRPr lang="en-US" dirty="0"/>
          </a:p>
        </p:txBody>
      </p:sp>
      <p:sp>
        <p:nvSpPr>
          <p:cNvPr id="30" name="TextBox 29">
            <a:extLst>
              <a:ext uri="{FF2B5EF4-FFF2-40B4-BE49-F238E27FC236}">
                <a16:creationId xmlns:a16="http://schemas.microsoft.com/office/drawing/2014/main" id="{4A7572B0-C915-2C44-BB3A-84FEDCE2BB02}"/>
              </a:ext>
            </a:extLst>
          </p:cNvPr>
          <p:cNvSpPr txBox="1"/>
          <p:nvPr/>
        </p:nvSpPr>
        <p:spPr>
          <a:xfrm>
            <a:off x="7453375" y="4418402"/>
            <a:ext cx="838200" cy="457200"/>
          </a:xfrm>
          <a:prstGeom prst="rect">
            <a:avLst/>
          </a:prstGeom>
          <a:solidFill>
            <a:schemeClr val="bg1"/>
          </a:solidFill>
        </p:spPr>
        <p:txBody>
          <a:bodyPr wrap="square" rtlCol="0">
            <a:spAutoFit/>
          </a:bodyPr>
          <a:lstStyle/>
          <a:p>
            <a:endParaRPr lang="en-US" dirty="0"/>
          </a:p>
        </p:txBody>
      </p:sp>
      <p:sp>
        <p:nvSpPr>
          <p:cNvPr id="31" name="TextBox 30">
            <a:extLst>
              <a:ext uri="{FF2B5EF4-FFF2-40B4-BE49-F238E27FC236}">
                <a16:creationId xmlns:a16="http://schemas.microsoft.com/office/drawing/2014/main" id="{DDB8E53E-D3CD-AE41-8D05-8A06903A59C0}"/>
              </a:ext>
            </a:extLst>
          </p:cNvPr>
          <p:cNvSpPr txBox="1"/>
          <p:nvPr/>
        </p:nvSpPr>
        <p:spPr>
          <a:xfrm>
            <a:off x="8893555" y="4495800"/>
            <a:ext cx="838200" cy="457200"/>
          </a:xfrm>
          <a:prstGeom prst="rect">
            <a:avLst/>
          </a:prstGeom>
          <a:solidFill>
            <a:schemeClr val="bg1"/>
          </a:solidFill>
        </p:spPr>
        <p:txBody>
          <a:bodyPr wrap="square" rtlCol="0">
            <a:spAutoFit/>
          </a:bodyPr>
          <a:lstStyle/>
          <a:p>
            <a:endParaRPr lang="en-US" dirty="0"/>
          </a:p>
        </p:txBody>
      </p:sp>
      <p:sp>
        <p:nvSpPr>
          <p:cNvPr id="32" name="TextBox 31">
            <a:extLst>
              <a:ext uri="{FF2B5EF4-FFF2-40B4-BE49-F238E27FC236}">
                <a16:creationId xmlns:a16="http://schemas.microsoft.com/office/drawing/2014/main" id="{61A59D9F-1E25-7744-8CEB-AF1933BF783E}"/>
              </a:ext>
            </a:extLst>
          </p:cNvPr>
          <p:cNvSpPr txBox="1"/>
          <p:nvPr/>
        </p:nvSpPr>
        <p:spPr>
          <a:xfrm>
            <a:off x="4495800" y="3353998"/>
            <a:ext cx="838200" cy="457200"/>
          </a:xfrm>
          <a:prstGeom prst="rect">
            <a:avLst/>
          </a:prstGeom>
          <a:solidFill>
            <a:schemeClr val="bg1"/>
          </a:solidFill>
        </p:spPr>
        <p:txBody>
          <a:bodyPr wrap="square" rtlCol="0">
            <a:spAutoFit/>
          </a:bodyPr>
          <a:lstStyle/>
          <a:p>
            <a:endParaRPr lang="en-US" dirty="0"/>
          </a:p>
        </p:txBody>
      </p:sp>
      <p:sp>
        <p:nvSpPr>
          <p:cNvPr id="33" name="TextBox 32">
            <a:extLst>
              <a:ext uri="{FF2B5EF4-FFF2-40B4-BE49-F238E27FC236}">
                <a16:creationId xmlns:a16="http://schemas.microsoft.com/office/drawing/2014/main" id="{AAD06557-8A89-6A45-BBF6-5BD45151A6F3}"/>
              </a:ext>
            </a:extLst>
          </p:cNvPr>
          <p:cNvSpPr txBox="1"/>
          <p:nvPr/>
        </p:nvSpPr>
        <p:spPr>
          <a:xfrm>
            <a:off x="5924550" y="3353998"/>
            <a:ext cx="838200" cy="457200"/>
          </a:xfrm>
          <a:prstGeom prst="rect">
            <a:avLst/>
          </a:prstGeom>
          <a:solidFill>
            <a:schemeClr val="bg1"/>
          </a:solidFill>
        </p:spPr>
        <p:txBody>
          <a:bodyPr wrap="square" rtlCol="0">
            <a:spAutoFit/>
          </a:bodyPr>
          <a:lstStyle/>
          <a:p>
            <a:endParaRPr lang="en-US" dirty="0"/>
          </a:p>
        </p:txBody>
      </p:sp>
      <p:sp>
        <p:nvSpPr>
          <p:cNvPr id="34" name="TextBox 33">
            <a:extLst>
              <a:ext uri="{FF2B5EF4-FFF2-40B4-BE49-F238E27FC236}">
                <a16:creationId xmlns:a16="http://schemas.microsoft.com/office/drawing/2014/main" id="{B92F3E71-D82F-824D-96D4-4FDD7C8D5B84}"/>
              </a:ext>
            </a:extLst>
          </p:cNvPr>
          <p:cNvSpPr txBox="1"/>
          <p:nvPr/>
        </p:nvSpPr>
        <p:spPr>
          <a:xfrm>
            <a:off x="7453375" y="3276600"/>
            <a:ext cx="838200" cy="457200"/>
          </a:xfrm>
          <a:prstGeom prst="rect">
            <a:avLst/>
          </a:prstGeom>
          <a:solidFill>
            <a:schemeClr val="bg1"/>
          </a:solidFill>
        </p:spPr>
        <p:txBody>
          <a:bodyPr wrap="square" rtlCol="0">
            <a:spAutoFit/>
          </a:bodyPr>
          <a:lstStyle/>
          <a:p>
            <a:endParaRPr lang="en-US" dirty="0"/>
          </a:p>
        </p:txBody>
      </p:sp>
      <p:sp>
        <p:nvSpPr>
          <p:cNvPr id="35" name="TextBox 34">
            <a:extLst>
              <a:ext uri="{FF2B5EF4-FFF2-40B4-BE49-F238E27FC236}">
                <a16:creationId xmlns:a16="http://schemas.microsoft.com/office/drawing/2014/main" id="{6FFE468F-69C5-0D45-871F-7A284E6DAB81}"/>
              </a:ext>
            </a:extLst>
          </p:cNvPr>
          <p:cNvSpPr txBox="1"/>
          <p:nvPr/>
        </p:nvSpPr>
        <p:spPr>
          <a:xfrm>
            <a:off x="8893555" y="3353998"/>
            <a:ext cx="838200" cy="457200"/>
          </a:xfrm>
          <a:prstGeom prst="rect">
            <a:avLst/>
          </a:prstGeom>
          <a:solidFill>
            <a:schemeClr val="bg1"/>
          </a:solidFill>
        </p:spPr>
        <p:txBody>
          <a:bodyPr wrap="square" rtlCol="0">
            <a:spAutoFit/>
          </a:bodyPr>
          <a:lstStyle/>
          <a:p>
            <a:endParaRPr lang="en-US" dirty="0"/>
          </a:p>
        </p:txBody>
      </p:sp>
      <p:sp>
        <p:nvSpPr>
          <p:cNvPr id="36" name="TextBox 35">
            <a:extLst>
              <a:ext uri="{FF2B5EF4-FFF2-40B4-BE49-F238E27FC236}">
                <a16:creationId xmlns:a16="http://schemas.microsoft.com/office/drawing/2014/main" id="{4EEAFC8E-B10E-7942-97D5-43009FCE5122}"/>
              </a:ext>
            </a:extLst>
          </p:cNvPr>
          <p:cNvSpPr txBox="1"/>
          <p:nvPr/>
        </p:nvSpPr>
        <p:spPr>
          <a:xfrm>
            <a:off x="4572000" y="2287198"/>
            <a:ext cx="838200" cy="457200"/>
          </a:xfrm>
          <a:prstGeom prst="rect">
            <a:avLst/>
          </a:prstGeom>
          <a:solidFill>
            <a:schemeClr val="bg1"/>
          </a:solidFill>
        </p:spPr>
        <p:txBody>
          <a:bodyPr wrap="square" rtlCol="0">
            <a:spAutoFit/>
          </a:bodyPr>
          <a:lstStyle/>
          <a:p>
            <a:endParaRPr lang="en-US" dirty="0"/>
          </a:p>
        </p:txBody>
      </p:sp>
      <p:sp>
        <p:nvSpPr>
          <p:cNvPr id="37" name="TextBox 36">
            <a:extLst>
              <a:ext uri="{FF2B5EF4-FFF2-40B4-BE49-F238E27FC236}">
                <a16:creationId xmlns:a16="http://schemas.microsoft.com/office/drawing/2014/main" id="{BE8CCB65-161B-4A43-A107-789141424553}"/>
              </a:ext>
            </a:extLst>
          </p:cNvPr>
          <p:cNvSpPr txBox="1"/>
          <p:nvPr/>
        </p:nvSpPr>
        <p:spPr>
          <a:xfrm>
            <a:off x="6000750" y="2287198"/>
            <a:ext cx="838200" cy="457200"/>
          </a:xfrm>
          <a:prstGeom prst="rect">
            <a:avLst/>
          </a:prstGeom>
          <a:solidFill>
            <a:schemeClr val="bg1"/>
          </a:solidFill>
        </p:spPr>
        <p:txBody>
          <a:bodyPr wrap="square" rtlCol="0">
            <a:spAutoFit/>
          </a:bodyPr>
          <a:lstStyle/>
          <a:p>
            <a:endParaRPr lang="en-US" dirty="0"/>
          </a:p>
        </p:txBody>
      </p:sp>
      <p:sp>
        <p:nvSpPr>
          <p:cNvPr id="38" name="TextBox 37">
            <a:extLst>
              <a:ext uri="{FF2B5EF4-FFF2-40B4-BE49-F238E27FC236}">
                <a16:creationId xmlns:a16="http://schemas.microsoft.com/office/drawing/2014/main" id="{D78A0483-5080-674F-8248-F35CB345DA58}"/>
              </a:ext>
            </a:extLst>
          </p:cNvPr>
          <p:cNvSpPr txBox="1"/>
          <p:nvPr/>
        </p:nvSpPr>
        <p:spPr>
          <a:xfrm>
            <a:off x="7529575" y="2209800"/>
            <a:ext cx="838200" cy="457200"/>
          </a:xfrm>
          <a:prstGeom prst="rect">
            <a:avLst/>
          </a:prstGeom>
          <a:solidFill>
            <a:schemeClr val="bg1"/>
          </a:solidFill>
        </p:spPr>
        <p:txBody>
          <a:bodyPr wrap="square" rtlCol="0">
            <a:spAutoFit/>
          </a:bodyPr>
          <a:lstStyle/>
          <a:p>
            <a:endParaRPr lang="en-US" dirty="0"/>
          </a:p>
        </p:txBody>
      </p:sp>
      <p:sp>
        <p:nvSpPr>
          <p:cNvPr id="39" name="TextBox 38">
            <a:extLst>
              <a:ext uri="{FF2B5EF4-FFF2-40B4-BE49-F238E27FC236}">
                <a16:creationId xmlns:a16="http://schemas.microsoft.com/office/drawing/2014/main" id="{B6EBB3B7-BD32-B242-8CA2-3E80980B0839}"/>
              </a:ext>
            </a:extLst>
          </p:cNvPr>
          <p:cNvSpPr txBox="1"/>
          <p:nvPr/>
        </p:nvSpPr>
        <p:spPr>
          <a:xfrm>
            <a:off x="8969755" y="2287198"/>
            <a:ext cx="838200" cy="4572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5112040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9FCF96-A03E-7C43-8477-4D822C35EB71}"/>
              </a:ext>
            </a:extLst>
          </p:cNvPr>
          <p:cNvSpPr>
            <a:spLocks noGrp="1"/>
          </p:cNvSpPr>
          <p:nvPr>
            <p:ph type="title"/>
          </p:nvPr>
        </p:nvSpPr>
        <p:spPr/>
        <p:txBody>
          <a:bodyPr/>
          <a:lstStyle/>
          <a:p>
            <a:pPr algn="l"/>
            <a:r>
              <a:rPr lang="en-US" dirty="0"/>
              <a:t>Results</a:t>
            </a:r>
          </a:p>
        </p:txBody>
      </p:sp>
      <p:pic>
        <p:nvPicPr>
          <p:cNvPr id="13" name="Picture 12">
            <a:extLst>
              <a:ext uri="{FF2B5EF4-FFF2-40B4-BE49-F238E27FC236}">
                <a16:creationId xmlns:a16="http://schemas.microsoft.com/office/drawing/2014/main" id="{58AB686E-6C16-0E4A-834A-87FDAC795A45}"/>
              </a:ext>
            </a:extLst>
          </p:cNvPr>
          <p:cNvPicPr>
            <a:picLocks noChangeAspect="1"/>
          </p:cNvPicPr>
          <p:nvPr/>
        </p:nvPicPr>
        <p:blipFill rotWithShape="1">
          <a:blip r:embed="rId3"/>
          <a:srcRect t="1880"/>
          <a:stretch/>
        </p:blipFill>
        <p:spPr>
          <a:xfrm>
            <a:off x="1371600" y="1485561"/>
            <a:ext cx="8915400" cy="4697925"/>
          </a:xfrm>
          <a:prstGeom prst="rect">
            <a:avLst/>
          </a:prstGeom>
        </p:spPr>
      </p:pic>
      <p:sp>
        <p:nvSpPr>
          <p:cNvPr id="14" name="TextBox 13">
            <a:extLst>
              <a:ext uri="{FF2B5EF4-FFF2-40B4-BE49-F238E27FC236}">
                <a16:creationId xmlns:a16="http://schemas.microsoft.com/office/drawing/2014/main" id="{96A9BF83-4012-E04A-8E63-FD839BF32617}"/>
              </a:ext>
            </a:extLst>
          </p:cNvPr>
          <p:cNvSpPr txBox="1"/>
          <p:nvPr/>
        </p:nvSpPr>
        <p:spPr>
          <a:xfrm>
            <a:off x="383308" y="30769719"/>
            <a:ext cx="7938747" cy="523220"/>
          </a:xfrm>
          <a:prstGeom prst="rect">
            <a:avLst/>
          </a:prstGeom>
          <a:noFill/>
        </p:spPr>
        <p:txBody>
          <a:bodyPr wrap="square" rtlCol="0">
            <a:spAutoFit/>
          </a:bodyPr>
          <a:lstStyle/>
          <a:p>
            <a:r>
              <a:rPr lang="en-US" sz="2800" b="1" dirty="0">
                <a:solidFill>
                  <a:srgbClr val="FF6600"/>
                </a:solidFill>
                <a:latin typeface="Segoe UI Light"/>
                <a:cs typeface="Segoe UI Light"/>
              </a:rPr>
              <a:t> Adversarial Attack Detection on BoW Networks</a:t>
            </a:r>
            <a:endParaRPr lang="en-US" sz="2800" b="1" dirty="0">
              <a:solidFill>
                <a:srgbClr val="FF6600"/>
              </a:solidFill>
            </a:endParaRPr>
          </a:p>
        </p:txBody>
      </p:sp>
      <p:sp>
        <p:nvSpPr>
          <p:cNvPr id="15" name="TextBox 14">
            <a:extLst>
              <a:ext uri="{FF2B5EF4-FFF2-40B4-BE49-F238E27FC236}">
                <a16:creationId xmlns:a16="http://schemas.microsoft.com/office/drawing/2014/main" id="{EA23E822-CFA1-0E4B-A75C-D1C24056D755}"/>
              </a:ext>
            </a:extLst>
          </p:cNvPr>
          <p:cNvSpPr txBox="1"/>
          <p:nvPr/>
        </p:nvSpPr>
        <p:spPr>
          <a:xfrm>
            <a:off x="1828800" y="945694"/>
            <a:ext cx="7315200" cy="954107"/>
          </a:xfrm>
          <a:prstGeom prst="rect">
            <a:avLst/>
          </a:prstGeom>
          <a:noFill/>
        </p:spPr>
        <p:txBody>
          <a:bodyPr wrap="square" rtlCol="0">
            <a:spAutoFit/>
          </a:bodyPr>
          <a:lstStyle/>
          <a:p>
            <a:r>
              <a:rPr lang="en-US" sz="2800" b="1" dirty="0">
                <a:solidFill>
                  <a:srgbClr val="FF6600"/>
                </a:solidFill>
                <a:cs typeface="Segoe UI Light"/>
              </a:rPr>
              <a:t> Adversarial Attack Detection on BoW Networks</a:t>
            </a:r>
            <a:endParaRPr lang="en-US" sz="2800" b="1" dirty="0">
              <a:solidFill>
                <a:srgbClr val="FF6600"/>
              </a:solidFill>
            </a:endParaRPr>
          </a:p>
          <a:p>
            <a:endParaRPr lang="en-US" sz="2800" dirty="0"/>
          </a:p>
        </p:txBody>
      </p:sp>
      <p:sp>
        <p:nvSpPr>
          <p:cNvPr id="2" name="TextBox 1">
            <a:extLst>
              <a:ext uri="{FF2B5EF4-FFF2-40B4-BE49-F238E27FC236}">
                <a16:creationId xmlns:a16="http://schemas.microsoft.com/office/drawing/2014/main" id="{E9982F79-5C68-C640-B22D-F9B7871A298F}"/>
              </a:ext>
            </a:extLst>
          </p:cNvPr>
          <p:cNvSpPr txBox="1"/>
          <p:nvPr/>
        </p:nvSpPr>
        <p:spPr>
          <a:xfrm>
            <a:off x="609600" y="6183487"/>
            <a:ext cx="11277600" cy="646331"/>
          </a:xfrm>
          <a:prstGeom prst="rect">
            <a:avLst/>
          </a:prstGeom>
          <a:noFill/>
        </p:spPr>
        <p:txBody>
          <a:bodyPr wrap="square" rtlCol="0">
            <a:spAutoFit/>
          </a:bodyPr>
          <a:lstStyle/>
          <a:p>
            <a:r>
              <a:rPr lang="en-US" dirty="0">
                <a:solidFill>
                  <a:schemeClr val="bg1"/>
                </a:solidFill>
              </a:rPr>
              <a:t>1. K. Lee, K. Lee, H. Lee, and J. Shin. A simple unified framework for detecting out-of-distribution samples and adversarial Attacks, NIPS 2018</a:t>
            </a:r>
          </a:p>
        </p:txBody>
      </p:sp>
      <p:sp>
        <p:nvSpPr>
          <p:cNvPr id="3" name="TextBox 2">
            <a:extLst>
              <a:ext uri="{FF2B5EF4-FFF2-40B4-BE49-F238E27FC236}">
                <a16:creationId xmlns:a16="http://schemas.microsoft.com/office/drawing/2014/main" id="{358C6548-E0F1-5B4E-9729-09DB8C1AD92E}"/>
              </a:ext>
            </a:extLst>
          </p:cNvPr>
          <p:cNvSpPr txBox="1"/>
          <p:nvPr/>
        </p:nvSpPr>
        <p:spPr>
          <a:xfrm>
            <a:off x="9461848" y="1053415"/>
            <a:ext cx="1066800" cy="369332"/>
          </a:xfrm>
          <a:prstGeom prst="rect">
            <a:avLst/>
          </a:prstGeom>
          <a:noFill/>
        </p:spPr>
        <p:txBody>
          <a:bodyPr wrap="square" rtlCol="0">
            <a:spAutoFit/>
          </a:bodyPr>
          <a:lstStyle/>
          <a:p>
            <a:r>
              <a:rPr lang="en-US" dirty="0">
                <a:solidFill>
                  <a:schemeClr val="bg1"/>
                </a:solidFill>
              </a:rPr>
              <a:t>AUROC</a:t>
            </a:r>
          </a:p>
        </p:txBody>
      </p:sp>
    </p:spTree>
    <p:extLst>
      <p:ext uri="{BB962C8B-B14F-4D97-AF65-F5344CB8AC3E}">
        <p14:creationId xmlns:p14="http://schemas.microsoft.com/office/powerpoint/2010/main" val="26767616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9FCF96-A03E-7C43-8477-4D822C35EB71}"/>
              </a:ext>
            </a:extLst>
          </p:cNvPr>
          <p:cNvSpPr>
            <a:spLocks noGrp="1"/>
          </p:cNvSpPr>
          <p:nvPr>
            <p:ph type="title"/>
          </p:nvPr>
        </p:nvSpPr>
        <p:spPr/>
        <p:txBody>
          <a:bodyPr/>
          <a:lstStyle/>
          <a:p>
            <a:pPr algn="l"/>
            <a:r>
              <a:rPr lang="en-US" dirty="0"/>
              <a:t>Results</a:t>
            </a:r>
          </a:p>
        </p:txBody>
      </p:sp>
      <p:pic>
        <p:nvPicPr>
          <p:cNvPr id="13" name="Picture 12">
            <a:extLst>
              <a:ext uri="{FF2B5EF4-FFF2-40B4-BE49-F238E27FC236}">
                <a16:creationId xmlns:a16="http://schemas.microsoft.com/office/drawing/2014/main" id="{58AB686E-6C16-0E4A-834A-87FDAC795A45}"/>
              </a:ext>
            </a:extLst>
          </p:cNvPr>
          <p:cNvPicPr>
            <a:picLocks noChangeAspect="1"/>
          </p:cNvPicPr>
          <p:nvPr/>
        </p:nvPicPr>
        <p:blipFill>
          <a:blip r:embed="rId3"/>
          <a:stretch>
            <a:fillRect/>
          </a:stretch>
        </p:blipFill>
        <p:spPr>
          <a:xfrm>
            <a:off x="1371600" y="1395587"/>
            <a:ext cx="8915400" cy="4787900"/>
          </a:xfrm>
          <a:prstGeom prst="rect">
            <a:avLst/>
          </a:prstGeom>
        </p:spPr>
      </p:pic>
      <p:sp>
        <p:nvSpPr>
          <p:cNvPr id="14" name="TextBox 13">
            <a:extLst>
              <a:ext uri="{FF2B5EF4-FFF2-40B4-BE49-F238E27FC236}">
                <a16:creationId xmlns:a16="http://schemas.microsoft.com/office/drawing/2014/main" id="{96A9BF83-4012-E04A-8E63-FD839BF32617}"/>
              </a:ext>
            </a:extLst>
          </p:cNvPr>
          <p:cNvSpPr txBox="1"/>
          <p:nvPr/>
        </p:nvSpPr>
        <p:spPr>
          <a:xfrm>
            <a:off x="383308" y="30769719"/>
            <a:ext cx="7938747" cy="523220"/>
          </a:xfrm>
          <a:prstGeom prst="rect">
            <a:avLst/>
          </a:prstGeom>
          <a:noFill/>
        </p:spPr>
        <p:txBody>
          <a:bodyPr wrap="square" rtlCol="0">
            <a:spAutoFit/>
          </a:bodyPr>
          <a:lstStyle/>
          <a:p>
            <a:r>
              <a:rPr lang="en-US" sz="2800" b="1" dirty="0">
                <a:solidFill>
                  <a:srgbClr val="FF6600"/>
                </a:solidFill>
                <a:latin typeface="Segoe UI Light"/>
                <a:cs typeface="Segoe UI Light"/>
              </a:rPr>
              <a:t> Adversarial Attack Detection on BoW Networks</a:t>
            </a:r>
            <a:endParaRPr lang="en-US" sz="2800" b="1" dirty="0">
              <a:solidFill>
                <a:srgbClr val="FF6600"/>
              </a:solidFill>
            </a:endParaRPr>
          </a:p>
        </p:txBody>
      </p:sp>
      <p:sp>
        <p:nvSpPr>
          <p:cNvPr id="15" name="TextBox 14">
            <a:extLst>
              <a:ext uri="{FF2B5EF4-FFF2-40B4-BE49-F238E27FC236}">
                <a16:creationId xmlns:a16="http://schemas.microsoft.com/office/drawing/2014/main" id="{EA23E822-CFA1-0E4B-A75C-D1C24056D755}"/>
              </a:ext>
            </a:extLst>
          </p:cNvPr>
          <p:cNvSpPr txBox="1"/>
          <p:nvPr/>
        </p:nvSpPr>
        <p:spPr>
          <a:xfrm>
            <a:off x="1828800" y="945694"/>
            <a:ext cx="7315200" cy="954107"/>
          </a:xfrm>
          <a:prstGeom prst="rect">
            <a:avLst/>
          </a:prstGeom>
          <a:noFill/>
        </p:spPr>
        <p:txBody>
          <a:bodyPr wrap="square" rtlCol="0">
            <a:spAutoFit/>
          </a:bodyPr>
          <a:lstStyle/>
          <a:p>
            <a:r>
              <a:rPr lang="en-US" sz="2800" b="1" dirty="0">
                <a:solidFill>
                  <a:srgbClr val="FF6600"/>
                </a:solidFill>
                <a:cs typeface="Segoe UI Light"/>
              </a:rPr>
              <a:t> Adversarial Attack Detection on Base Networks</a:t>
            </a:r>
            <a:endParaRPr lang="en-US" sz="2800" b="1" dirty="0">
              <a:solidFill>
                <a:srgbClr val="FF6600"/>
              </a:solidFill>
            </a:endParaRPr>
          </a:p>
          <a:p>
            <a:endParaRPr lang="en-US" sz="2800" dirty="0"/>
          </a:p>
        </p:txBody>
      </p:sp>
      <p:sp>
        <p:nvSpPr>
          <p:cNvPr id="2" name="TextBox 1">
            <a:extLst>
              <a:ext uri="{FF2B5EF4-FFF2-40B4-BE49-F238E27FC236}">
                <a16:creationId xmlns:a16="http://schemas.microsoft.com/office/drawing/2014/main" id="{E9982F79-5C68-C640-B22D-F9B7871A298F}"/>
              </a:ext>
            </a:extLst>
          </p:cNvPr>
          <p:cNvSpPr txBox="1"/>
          <p:nvPr/>
        </p:nvSpPr>
        <p:spPr>
          <a:xfrm>
            <a:off x="609600" y="6183487"/>
            <a:ext cx="11277600" cy="646331"/>
          </a:xfrm>
          <a:prstGeom prst="rect">
            <a:avLst/>
          </a:prstGeom>
          <a:noFill/>
        </p:spPr>
        <p:txBody>
          <a:bodyPr wrap="square" rtlCol="0">
            <a:spAutoFit/>
          </a:bodyPr>
          <a:lstStyle/>
          <a:p>
            <a:r>
              <a:rPr lang="en-US" dirty="0">
                <a:solidFill>
                  <a:schemeClr val="bg1"/>
                </a:solidFill>
              </a:rPr>
              <a:t>1. K. Lee, K. Lee, H. Lee, and J. Shin. A simple unified framework for detecting out-of-distribution samples and adversarial Attacks, NIPS 2018</a:t>
            </a:r>
          </a:p>
        </p:txBody>
      </p:sp>
      <p:pic>
        <p:nvPicPr>
          <p:cNvPr id="4" name="Picture 3">
            <a:extLst>
              <a:ext uri="{FF2B5EF4-FFF2-40B4-BE49-F238E27FC236}">
                <a16:creationId xmlns:a16="http://schemas.microsoft.com/office/drawing/2014/main" id="{502F3B6C-34A7-EC47-8958-A5514F6F4105}"/>
              </a:ext>
            </a:extLst>
          </p:cNvPr>
          <p:cNvPicPr>
            <a:picLocks noChangeAspect="1"/>
          </p:cNvPicPr>
          <p:nvPr/>
        </p:nvPicPr>
        <p:blipFill>
          <a:blip r:embed="rId4"/>
          <a:stretch>
            <a:fillRect/>
          </a:stretch>
        </p:blipFill>
        <p:spPr>
          <a:xfrm>
            <a:off x="1371600" y="1384300"/>
            <a:ext cx="8940800" cy="4787900"/>
          </a:xfrm>
          <a:prstGeom prst="rect">
            <a:avLst/>
          </a:prstGeom>
        </p:spPr>
      </p:pic>
      <p:sp>
        <p:nvSpPr>
          <p:cNvPr id="16" name="TextBox 15">
            <a:extLst>
              <a:ext uri="{FF2B5EF4-FFF2-40B4-BE49-F238E27FC236}">
                <a16:creationId xmlns:a16="http://schemas.microsoft.com/office/drawing/2014/main" id="{6230AB2C-F94F-EA4C-B255-81A8D05FC257}"/>
              </a:ext>
            </a:extLst>
          </p:cNvPr>
          <p:cNvSpPr txBox="1"/>
          <p:nvPr/>
        </p:nvSpPr>
        <p:spPr>
          <a:xfrm>
            <a:off x="9461848" y="1053415"/>
            <a:ext cx="1066800" cy="369332"/>
          </a:xfrm>
          <a:prstGeom prst="rect">
            <a:avLst/>
          </a:prstGeom>
          <a:noFill/>
        </p:spPr>
        <p:txBody>
          <a:bodyPr wrap="square" rtlCol="0">
            <a:spAutoFit/>
          </a:bodyPr>
          <a:lstStyle/>
          <a:p>
            <a:r>
              <a:rPr lang="en-US" dirty="0">
                <a:solidFill>
                  <a:schemeClr val="bg1"/>
                </a:solidFill>
              </a:rPr>
              <a:t>AUROC</a:t>
            </a:r>
          </a:p>
        </p:txBody>
      </p:sp>
      <p:sp>
        <p:nvSpPr>
          <p:cNvPr id="9" name="TextBox 8">
            <a:extLst>
              <a:ext uri="{FF2B5EF4-FFF2-40B4-BE49-F238E27FC236}">
                <a16:creationId xmlns:a16="http://schemas.microsoft.com/office/drawing/2014/main" id="{A1932F43-3DCE-CD4D-82B1-955A817C970B}"/>
              </a:ext>
            </a:extLst>
          </p:cNvPr>
          <p:cNvSpPr txBox="1"/>
          <p:nvPr/>
        </p:nvSpPr>
        <p:spPr>
          <a:xfrm>
            <a:off x="4572000" y="2287198"/>
            <a:ext cx="838200" cy="457200"/>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6B9A15C3-CA64-A24D-AD34-FE13F3F18765}"/>
              </a:ext>
            </a:extLst>
          </p:cNvPr>
          <p:cNvSpPr txBox="1"/>
          <p:nvPr/>
        </p:nvSpPr>
        <p:spPr>
          <a:xfrm>
            <a:off x="6000750" y="2287198"/>
            <a:ext cx="838200" cy="457200"/>
          </a:xfrm>
          <a:prstGeom prst="rect">
            <a:avLst/>
          </a:prstGeom>
          <a:solidFill>
            <a:schemeClr val="bg1"/>
          </a:solidFill>
        </p:spPr>
        <p:txBody>
          <a:bodyPr wrap="square" rtlCol="0">
            <a:spAutoFit/>
          </a:bodyPr>
          <a:lstStyle/>
          <a:p>
            <a:endParaRPr lang="en-US" dirty="0"/>
          </a:p>
        </p:txBody>
      </p:sp>
      <p:sp>
        <p:nvSpPr>
          <p:cNvPr id="12" name="TextBox 11">
            <a:extLst>
              <a:ext uri="{FF2B5EF4-FFF2-40B4-BE49-F238E27FC236}">
                <a16:creationId xmlns:a16="http://schemas.microsoft.com/office/drawing/2014/main" id="{3666BE94-7031-A14D-ABC1-4DE8283892C0}"/>
              </a:ext>
            </a:extLst>
          </p:cNvPr>
          <p:cNvSpPr txBox="1"/>
          <p:nvPr/>
        </p:nvSpPr>
        <p:spPr>
          <a:xfrm>
            <a:off x="7529575" y="2209800"/>
            <a:ext cx="838200" cy="457200"/>
          </a:xfrm>
          <a:prstGeom prst="rect">
            <a:avLst/>
          </a:prstGeom>
          <a:solidFill>
            <a:schemeClr val="bg1"/>
          </a:solidFill>
        </p:spPr>
        <p:txBody>
          <a:bodyPr wrap="square" rtlCol="0">
            <a:spAutoFit/>
          </a:bodyPr>
          <a:lstStyle/>
          <a:p>
            <a:endParaRPr lang="en-US" dirty="0"/>
          </a:p>
        </p:txBody>
      </p:sp>
      <p:sp>
        <p:nvSpPr>
          <p:cNvPr id="17" name="TextBox 16">
            <a:extLst>
              <a:ext uri="{FF2B5EF4-FFF2-40B4-BE49-F238E27FC236}">
                <a16:creationId xmlns:a16="http://schemas.microsoft.com/office/drawing/2014/main" id="{C5206671-3234-6446-A4B1-D3F64CB2CC97}"/>
              </a:ext>
            </a:extLst>
          </p:cNvPr>
          <p:cNvSpPr txBox="1"/>
          <p:nvPr/>
        </p:nvSpPr>
        <p:spPr>
          <a:xfrm>
            <a:off x="8969755" y="2287198"/>
            <a:ext cx="838200" cy="457200"/>
          </a:xfrm>
          <a:prstGeom prst="rect">
            <a:avLst/>
          </a:prstGeom>
          <a:solidFill>
            <a:schemeClr val="bg1"/>
          </a:solidFill>
        </p:spPr>
        <p:txBody>
          <a:bodyPr wrap="square" rtlCol="0">
            <a:spAutoFit/>
          </a:bodyPr>
          <a:lstStyle/>
          <a:p>
            <a:endParaRPr lang="en-US" dirty="0"/>
          </a:p>
        </p:txBody>
      </p:sp>
      <p:sp>
        <p:nvSpPr>
          <p:cNvPr id="18" name="TextBox 17">
            <a:extLst>
              <a:ext uri="{FF2B5EF4-FFF2-40B4-BE49-F238E27FC236}">
                <a16:creationId xmlns:a16="http://schemas.microsoft.com/office/drawing/2014/main" id="{95FF8AA0-8390-1D46-8D25-1084ABC5665E}"/>
              </a:ext>
            </a:extLst>
          </p:cNvPr>
          <p:cNvSpPr txBox="1"/>
          <p:nvPr/>
        </p:nvSpPr>
        <p:spPr>
          <a:xfrm>
            <a:off x="4572000" y="3353998"/>
            <a:ext cx="838200" cy="457200"/>
          </a:xfrm>
          <a:prstGeom prst="rect">
            <a:avLst/>
          </a:prstGeom>
          <a:solidFill>
            <a:schemeClr val="bg1"/>
          </a:solidFill>
        </p:spPr>
        <p:txBody>
          <a:bodyPr wrap="square" rtlCol="0">
            <a:spAutoFit/>
          </a:bodyPr>
          <a:lstStyle/>
          <a:p>
            <a:endParaRPr lang="en-US" dirty="0"/>
          </a:p>
        </p:txBody>
      </p:sp>
      <p:sp>
        <p:nvSpPr>
          <p:cNvPr id="19" name="TextBox 18">
            <a:extLst>
              <a:ext uri="{FF2B5EF4-FFF2-40B4-BE49-F238E27FC236}">
                <a16:creationId xmlns:a16="http://schemas.microsoft.com/office/drawing/2014/main" id="{5AC7BF19-8E04-E842-9360-9410AD2D1AF4}"/>
              </a:ext>
            </a:extLst>
          </p:cNvPr>
          <p:cNvSpPr txBox="1"/>
          <p:nvPr/>
        </p:nvSpPr>
        <p:spPr>
          <a:xfrm>
            <a:off x="6000750" y="3353998"/>
            <a:ext cx="838200" cy="457200"/>
          </a:xfrm>
          <a:prstGeom prst="rect">
            <a:avLst/>
          </a:prstGeom>
          <a:solidFill>
            <a:schemeClr val="bg1"/>
          </a:solidFill>
        </p:spPr>
        <p:txBody>
          <a:bodyPr wrap="square" rtlCol="0">
            <a:spAutoFit/>
          </a:bodyPr>
          <a:lstStyle/>
          <a:p>
            <a:endParaRPr lang="en-US" dirty="0"/>
          </a:p>
        </p:txBody>
      </p:sp>
      <p:sp>
        <p:nvSpPr>
          <p:cNvPr id="20" name="TextBox 19">
            <a:extLst>
              <a:ext uri="{FF2B5EF4-FFF2-40B4-BE49-F238E27FC236}">
                <a16:creationId xmlns:a16="http://schemas.microsoft.com/office/drawing/2014/main" id="{53CCC6B6-573C-1043-8CAB-1DAD442D9B69}"/>
              </a:ext>
            </a:extLst>
          </p:cNvPr>
          <p:cNvSpPr txBox="1"/>
          <p:nvPr/>
        </p:nvSpPr>
        <p:spPr>
          <a:xfrm>
            <a:off x="7529575" y="3276600"/>
            <a:ext cx="838200" cy="457200"/>
          </a:xfrm>
          <a:prstGeom prst="rect">
            <a:avLst/>
          </a:prstGeom>
          <a:solidFill>
            <a:schemeClr val="bg1"/>
          </a:solidFill>
        </p:spPr>
        <p:txBody>
          <a:bodyPr wrap="square" rtlCol="0">
            <a:spAutoFit/>
          </a:bodyPr>
          <a:lstStyle/>
          <a:p>
            <a:endParaRPr lang="en-US" dirty="0"/>
          </a:p>
        </p:txBody>
      </p:sp>
      <p:sp>
        <p:nvSpPr>
          <p:cNvPr id="21" name="TextBox 20">
            <a:extLst>
              <a:ext uri="{FF2B5EF4-FFF2-40B4-BE49-F238E27FC236}">
                <a16:creationId xmlns:a16="http://schemas.microsoft.com/office/drawing/2014/main" id="{0BC9BABE-9FF5-DF4A-BDA8-556BA70C43DA}"/>
              </a:ext>
            </a:extLst>
          </p:cNvPr>
          <p:cNvSpPr txBox="1"/>
          <p:nvPr/>
        </p:nvSpPr>
        <p:spPr>
          <a:xfrm>
            <a:off x="8969755" y="3353998"/>
            <a:ext cx="838200" cy="457200"/>
          </a:xfrm>
          <a:prstGeom prst="rect">
            <a:avLst/>
          </a:prstGeom>
          <a:solidFill>
            <a:schemeClr val="bg1"/>
          </a:solidFill>
        </p:spPr>
        <p:txBody>
          <a:bodyPr wrap="square" rtlCol="0">
            <a:spAutoFit/>
          </a:bodyPr>
          <a:lstStyle/>
          <a:p>
            <a:endParaRPr lang="en-US" dirty="0"/>
          </a:p>
        </p:txBody>
      </p:sp>
      <p:sp>
        <p:nvSpPr>
          <p:cNvPr id="22" name="TextBox 21">
            <a:extLst>
              <a:ext uri="{FF2B5EF4-FFF2-40B4-BE49-F238E27FC236}">
                <a16:creationId xmlns:a16="http://schemas.microsoft.com/office/drawing/2014/main" id="{91955A1F-405E-CA4B-962E-9B0EE05E76B1}"/>
              </a:ext>
            </a:extLst>
          </p:cNvPr>
          <p:cNvSpPr txBox="1"/>
          <p:nvPr/>
        </p:nvSpPr>
        <p:spPr>
          <a:xfrm>
            <a:off x="4572000" y="4419600"/>
            <a:ext cx="838200" cy="457200"/>
          </a:xfrm>
          <a:prstGeom prst="rect">
            <a:avLst/>
          </a:prstGeom>
          <a:solidFill>
            <a:schemeClr val="bg1"/>
          </a:solidFill>
        </p:spPr>
        <p:txBody>
          <a:bodyPr wrap="square" rtlCol="0">
            <a:spAutoFit/>
          </a:bodyPr>
          <a:lstStyle/>
          <a:p>
            <a:endParaRPr lang="en-US" dirty="0"/>
          </a:p>
        </p:txBody>
      </p:sp>
      <p:sp>
        <p:nvSpPr>
          <p:cNvPr id="23" name="TextBox 22">
            <a:extLst>
              <a:ext uri="{FF2B5EF4-FFF2-40B4-BE49-F238E27FC236}">
                <a16:creationId xmlns:a16="http://schemas.microsoft.com/office/drawing/2014/main" id="{BA08600D-D3F6-8F44-8910-37BB2A3E85C1}"/>
              </a:ext>
            </a:extLst>
          </p:cNvPr>
          <p:cNvSpPr txBox="1"/>
          <p:nvPr/>
        </p:nvSpPr>
        <p:spPr>
          <a:xfrm>
            <a:off x="6000750" y="4419600"/>
            <a:ext cx="838200" cy="457200"/>
          </a:xfrm>
          <a:prstGeom prst="rect">
            <a:avLst/>
          </a:prstGeom>
          <a:solidFill>
            <a:schemeClr val="bg1"/>
          </a:solidFill>
        </p:spPr>
        <p:txBody>
          <a:bodyPr wrap="square" rtlCol="0">
            <a:spAutoFit/>
          </a:bodyPr>
          <a:lstStyle/>
          <a:p>
            <a:endParaRPr lang="en-US" dirty="0"/>
          </a:p>
        </p:txBody>
      </p:sp>
      <p:sp>
        <p:nvSpPr>
          <p:cNvPr id="24" name="TextBox 23">
            <a:extLst>
              <a:ext uri="{FF2B5EF4-FFF2-40B4-BE49-F238E27FC236}">
                <a16:creationId xmlns:a16="http://schemas.microsoft.com/office/drawing/2014/main" id="{3E2F78BB-1C0B-2B49-A334-8A31273ABAD7}"/>
              </a:ext>
            </a:extLst>
          </p:cNvPr>
          <p:cNvSpPr txBox="1"/>
          <p:nvPr/>
        </p:nvSpPr>
        <p:spPr>
          <a:xfrm>
            <a:off x="7529575" y="4342202"/>
            <a:ext cx="838200" cy="457200"/>
          </a:xfrm>
          <a:prstGeom prst="rect">
            <a:avLst/>
          </a:prstGeom>
          <a:solidFill>
            <a:schemeClr val="bg1"/>
          </a:solidFill>
        </p:spPr>
        <p:txBody>
          <a:bodyPr wrap="square" rtlCol="0">
            <a:spAutoFit/>
          </a:bodyPr>
          <a:lstStyle/>
          <a:p>
            <a:endParaRPr lang="en-US" dirty="0"/>
          </a:p>
        </p:txBody>
      </p:sp>
      <p:sp>
        <p:nvSpPr>
          <p:cNvPr id="25" name="TextBox 24">
            <a:extLst>
              <a:ext uri="{FF2B5EF4-FFF2-40B4-BE49-F238E27FC236}">
                <a16:creationId xmlns:a16="http://schemas.microsoft.com/office/drawing/2014/main" id="{328AF608-8AC3-8F43-A2C1-4FF45A1AF40A}"/>
              </a:ext>
            </a:extLst>
          </p:cNvPr>
          <p:cNvSpPr txBox="1"/>
          <p:nvPr/>
        </p:nvSpPr>
        <p:spPr>
          <a:xfrm>
            <a:off x="8969755" y="4419600"/>
            <a:ext cx="838200" cy="457200"/>
          </a:xfrm>
          <a:prstGeom prst="rect">
            <a:avLst/>
          </a:prstGeom>
          <a:solidFill>
            <a:schemeClr val="bg1"/>
          </a:solidFill>
        </p:spPr>
        <p:txBody>
          <a:bodyPr wrap="square" rtlCol="0">
            <a:spAutoFit/>
          </a:bodyPr>
          <a:lstStyle/>
          <a:p>
            <a:endParaRPr lang="en-US" dirty="0"/>
          </a:p>
        </p:txBody>
      </p:sp>
      <p:sp>
        <p:nvSpPr>
          <p:cNvPr id="26" name="TextBox 25">
            <a:extLst>
              <a:ext uri="{FF2B5EF4-FFF2-40B4-BE49-F238E27FC236}">
                <a16:creationId xmlns:a16="http://schemas.microsoft.com/office/drawing/2014/main" id="{A3AF909D-851F-CB4E-ADDF-E0B1FAFFDE57}"/>
              </a:ext>
            </a:extLst>
          </p:cNvPr>
          <p:cNvSpPr txBox="1"/>
          <p:nvPr/>
        </p:nvSpPr>
        <p:spPr>
          <a:xfrm>
            <a:off x="4572000" y="5563798"/>
            <a:ext cx="838200" cy="457200"/>
          </a:xfrm>
          <a:prstGeom prst="rect">
            <a:avLst/>
          </a:prstGeom>
          <a:solidFill>
            <a:schemeClr val="bg1"/>
          </a:solidFill>
        </p:spPr>
        <p:txBody>
          <a:bodyPr wrap="square" rtlCol="0">
            <a:spAutoFit/>
          </a:bodyPr>
          <a:lstStyle/>
          <a:p>
            <a:endParaRPr lang="en-US" dirty="0"/>
          </a:p>
        </p:txBody>
      </p:sp>
      <p:sp>
        <p:nvSpPr>
          <p:cNvPr id="27" name="TextBox 26">
            <a:extLst>
              <a:ext uri="{FF2B5EF4-FFF2-40B4-BE49-F238E27FC236}">
                <a16:creationId xmlns:a16="http://schemas.microsoft.com/office/drawing/2014/main" id="{C962CB89-40F2-3A41-BD1C-565D13ADD658}"/>
              </a:ext>
            </a:extLst>
          </p:cNvPr>
          <p:cNvSpPr txBox="1"/>
          <p:nvPr/>
        </p:nvSpPr>
        <p:spPr>
          <a:xfrm>
            <a:off x="6000750" y="5563798"/>
            <a:ext cx="838200" cy="457200"/>
          </a:xfrm>
          <a:prstGeom prst="rect">
            <a:avLst/>
          </a:prstGeom>
          <a:solidFill>
            <a:schemeClr val="bg1"/>
          </a:solidFill>
        </p:spPr>
        <p:txBody>
          <a:bodyPr wrap="square" rtlCol="0">
            <a:spAutoFit/>
          </a:bodyPr>
          <a:lstStyle/>
          <a:p>
            <a:endParaRPr lang="en-US" dirty="0"/>
          </a:p>
        </p:txBody>
      </p:sp>
      <p:sp>
        <p:nvSpPr>
          <p:cNvPr id="28" name="TextBox 27">
            <a:extLst>
              <a:ext uri="{FF2B5EF4-FFF2-40B4-BE49-F238E27FC236}">
                <a16:creationId xmlns:a16="http://schemas.microsoft.com/office/drawing/2014/main" id="{58472249-67E7-CA45-A54D-63EEF4A861F1}"/>
              </a:ext>
            </a:extLst>
          </p:cNvPr>
          <p:cNvSpPr txBox="1"/>
          <p:nvPr/>
        </p:nvSpPr>
        <p:spPr>
          <a:xfrm>
            <a:off x="7529575" y="5486400"/>
            <a:ext cx="838200" cy="457200"/>
          </a:xfrm>
          <a:prstGeom prst="rect">
            <a:avLst/>
          </a:prstGeom>
          <a:solidFill>
            <a:schemeClr val="bg1"/>
          </a:solidFill>
        </p:spPr>
        <p:txBody>
          <a:bodyPr wrap="square" rtlCol="0">
            <a:spAutoFit/>
          </a:bodyPr>
          <a:lstStyle/>
          <a:p>
            <a:endParaRPr lang="en-US" dirty="0"/>
          </a:p>
        </p:txBody>
      </p:sp>
      <p:sp>
        <p:nvSpPr>
          <p:cNvPr id="29" name="TextBox 28">
            <a:extLst>
              <a:ext uri="{FF2B5EF4-FFF2-40B4-BE49-F238E27FC236}">
                <a16:creationId xmlns:a16="http://schemas.microsoft.com/office/drawing/2014/main" id="{01B933A1-2811-284A-AC70-CC42DD641AAA}"/>
              </a:ext>
            </a:extLst>
          </p:cNvPr>
          <p:cNvSpPr txBox="1"/>
          <p:nvPr/>
        </p:nvSpPr>
        <p:spPr>
          <a:xfrm>
            <a:off x="8969755" y="5563798"/>
            <a:ext cx="838200" cy="4572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839380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9FCF96-A03E-7C43-8477-4D822C35EB71}"/>
              </a:ext>
            </a:extLst>
          </p:cNvPr>
          <p:cNvSpPr>
            <a:spLocks noGrp="1"/>
          </p:cNvSpPr>
          <p:nvPr>
            <p:ph type="title"/>
          </p:nvPr>
        </p:nvSpPr>
        <p:spPr/>
        <p:txBody>
          <a:bodyPr/>
          <a:lstStyle/>
          <a:p>
            <a:pPr algn="l"/>
            <a:r>
              <a:rPr lang="en-US" dirty="0"/>
              <a:t>Results</a:t>
            </a:r>
          </a:p>
        </p:txBody>
      </p:sp>
      <p:pic>
        <p:nvPicPr>
          <p:cNvPr id="13" name="Picture 12">
            <a:extLst>
              <a:ext uri="{FF2B5EF4-FFF2-40B4-BE49-F238E27FC236}">
                <a16:creationId xmlns:a16="http://schemas.microsoft.com/office/drawing/2014/main" id="{58AB686E-6C16-0E4A-834A-87FDAC795A45}"/>
              </a:ext>
            </a:extLst>
          </p:cNvPr>
          <p:cNvPicPr>
            <a:picLocks noChangeAspect="1"/>
          </p:cNvPicPr>
          <p:nvPr/>
        </p:nvPicPr>
        <p:blipFill>
          <a:blip r:embed="rId3"/>
          <a:stretch>
            <a:fillRect/>
          </a:stretch>
        </p:blipFill>
        <p:spPr>
          <a:xfrm>
            <a:off x="1371600" y="1395587"/>
            <a:ext cx="8915400" cy="4787900"/>
          </a:xfrm>
          <a:prstGeom prst="rect">
            <a:avLst/>
          </a:prstGeom>
        </p:spPr>
      </p:pic>
      <p:sp>
        <p:nvSpPr>
          <p:cNvPr id="14" name="TextBox 13">
            <a:extLst>
              <a:ext uri="{FF2B5EF4-FFF2-40B4-BE49-F238E27FC236}">
                <a16:creationId xmlns:a16="http://schemas.microsoft.com/office/drawing/2014/main" id="{96A9BF83-4012-E04A-8E63-FD839BF32617}"/>
              </a:ext>
            </a:extLst>
          </p:cNvPr>
          <p:cNvSpPr txBox="1"/>
          <p:nvPr/>
        </p:nvSpPr>
        <p:spPr>
          <a:xfrm>
            <a:off x="383308" y="30769719"/>
            <a:ext cx="7938747" cy="523220"/>
          </a:xfrm>
          <a:prstGeom prst="rect">
            <a:avLst/>
          </a:prstGeom>
          <a:noFill/>
        </p:spPr>
        <p:txBody>
          <a:bodyPr wrap="square" rtlCol="0">
            <a:spAutoFit/>
          </a:bodyPr>
          <a:lstStyle/>
          <a:p>
            <a:r>
              <a:rPr lang="en-US" sz="2800" b="1" dirty="0">
                <a:solidFill>
                  <a:srgbClr val="FF6600"/>
                </a:solidFill>
                <a:latin typeface="Segoe UI Light"/>
                <a:cs typeface="Segoe UI Light"/>
              </a:rPr>
              <a:t> Adversarial Attack Detection on BoW Networks</a:t>
            </a:r>
            <a:endParaRPr lang="en-US" sz="2800" b="1" dirty="0">
              <a:solidFill>
                <a:srgbClr val="FF6600"/>
              </a:solidFill>
            </a:endParaRPr>
          </a:p>
        </p:txBody>
      </p:sp>
      <p:sp>
        <p:nvSpPr>
          <p:cNvPr id="15" name="TextBox 14">
            <a:extLst>
              <a:ext uri="{FF2B5EF4-FFF2-40B4-BE49-F238E27FC236}">
                <a16:creationId xmlns:a16="http://schemas.microsoft.com/office/drawing/2014/main" id="{EA23E822-CFA1-0E4B-A75C-D1C24056D755}"/>
              </a:ext>
            </a:extLst>
          </p:cNvPr>
          <p:cNvSpPr txBox="1"/>
          <p:nvPr/>
        </p:nvSpPr>
        <p:spPr>
          <a:xfrm>
            <a:off x="1828800" y="945694"/>
            <a:ext cx="7315200" cy="954107"/>
          </a:xfrm>
          <a:prstGeom prst="rect">
            <a:avLst/>
          </a:prstGeom>
          <a:noFill/>
        </p:spPr>
        <p:txBody>
          <a:bodyPr wrap="square" rtlCol="0">
            <a:spAutoFit/>
          </a:bodyPr>
          <a:lstStyle/>
          <a:p>
            <a:r>
              <a:rPr lang="en-US" sz="2800" b="1" dirty="0">
                <a:solidFill>
                  <a:srgbClr val="FF6600"/>
                </a:solidFill>
                <a:cs typeface="Segoe UI Light"/>
              </a:rPr>
              <a:t> Adversarial Attack Detection on Base Networks</a:t>
            </a:r>
            <a:endParaRPr lang="en-US" sz="2800" b="1" dirty="0">
              <a:solidFill>
                <a:srgbClr val="FF6600"/>
              </a:solidFill>
            </a:endParaRPr>
          </a:p>
          <a:p>
            <a:endParaRPr lang="en-US" sz="2800" dirty="0"/>
          </a:p>
        </p:txBody>
      </p:sp>
      <p:sp>
        <p:nvSpPr>
          <p:cNvPr id="2" name="TextBox 1">
            <a:extLst>
              <a:ext uri="{FF2B5EF4-FFF2-40B4-BE49-F238E27FC236}">
                <a16:creationId xmlns:a16="http://schemas.microsoft.com/office/drawing/2014/main" id="{E9982F79-5C68-C640-B22D-F9B7871A298F}"/>
              </a:ext>
            </a:extLst>
          </p:cNvPr>
          <p:cNvSpPr txBox="1"/>
          <p:nvPr/>
        </p:nvSpPr>
        <p:spPr>
          <a:xfrm>
            <a:off x="609600" y="6183487"/>
            <a:ext cx="11277600" cy="646331"/>
          </a:xfrm>
          <a:prstGeom prst="rect">
            <a:avLst/>
          </a:prstGeom>
          <a:noFill/>
        </p:spPr>
        <p:txBody>
          <a:bodyPr wrap="square" rtlCol="0">
            <a:spAutoFit/>
          </a:bodyPr>
          <a:lstStyle/>
          <a:p>
            <a:r>
              <a:rPr lang="en-US" dirty="0">
                <a:solidFill>
                  <a:schemeClr val="bg1"/>
                </a:solidFill>
              </a:rPr>
              <a:t>1. K. Lee, K. Lee, H. Lee, and J. Shin. A simple unified framework for detecting out-of-distribution samples and adversarial Attacks, NIPS 2018</a:t>
            </a:r>
          </a:p>
        </p:txBody>
      </p:sp>
      <p:pic>
        <p:nvPicPr>
          <p:cNvPr id="4" name="Picture 3">
            <a:extLst>
              <a:ext uri="{FF2B5EF4-FFF2-40B4-BE49-F238E27FC236}">
                <a16:creationId xmlns:a16="http://schemas.microsoft.com/office/drawing/2014/main" id="{502F3B6C-34A7-EC47-8958-A5514F6F4105}"/>
              </a:ext>
            </a:extLst>
          </p:cNvPr>
          <p:cNvPicPr>
            <a:picLocks noChangeAspect="1"/>
          </p:cNvPicPr>
          <p:nvPr/>
        </p:nvPicPr>
        <p:blipFill>
          <a:blip r:embed="rId4"/>
          <a:stretch>
            <a:fillRect/>
          </a:stretch>
        </p:blipFill>
        <p:spPr>
          <a:xfrm>
            <a:off x="1371600" y="1384300"/>
            <a:ext cx="8940800" cy="4787900"/>
          </a:xfrm>
          <a:prstGeom prst="rect">
            <a:avLst/>
          </a:prstGeom>
        </p:spPr>
      </p:pic>
      <p:sp>
        <p:nvSpPr>
          <p:cNvPr id="16" name="TextBox 15">
            <a:extLst>
              <a:ext uri="{FF2B5EF4-FFF2-40B4-BE49-F238E27FC236}">
                <a16:creationId xmlns:a16="http://schemas.microsoft.com/office/drawing/2014/main" id="{6230AB2C-F94F-EA4C-B255-81A8D05FC257}"/>
              </a:ext>
            </a:extLst>
          </p:cNvPr>
          <p:cNvSpPr txBox="1"/>
          <p:nvPr/>
        </p:nvSpPr>
        <p:spPr>
          <a:xfrm>
            <a:off x="9461848" y="1053415"/>
            <a:ext cx="1066800" cy="369332"/>
          </a:xfrm>
          <a:prstGeom prst="rect">
            <a:avLst/>
          </a:prstGeom>
          <a:noFill/>
        </p:spPr>
        <p:txBody>
          <a:bodyPr wrap="square" rtlCol="0">
            <a:spAutoFit/>
          </a:bodyPr>
          <a:lstStyle/>
          <a:p>
            <a:r>
              <a:rPr lang="en-US" dirty="0">
                <a:solidFill>
                  <a:schemeClr val="bg1"/>
                </a:solidFill>
              </a:rPr>
              <a:t>AUROC</a:t>
            </a:r>
          </a:p>
        </p:txBody>
      </p:sp>
    </p:spTree>
    <p:extLst>
      <p:ext uri="{BB962C8B-B14F-4D97-AF65-F5344CB8AC3E}">
        <p14:creationId xmlns:p14="http://schemas.microsoft.com/office/powerpoint/2010/main" val="42535060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9FCF96-A03E-7C43-8477-4D822C35EB71}"/>
              </a:ext>
            </a:extLst>
          </p:cNvPr>
          <p:cNvSpPr>
            <a:spLocks noGrp="1"/>
          </p:cNvSpPr>
          <p:nvPr>
            <p:ph type="title"/>
          </p:nvPr>
        </p:nvSpPr>
        <p:spPr/>
        <p:txBody>
          <a:bodyPr/>
          <a:lstStyle/>
          <a:p>
            <a:pPr algn="l"/>
            <a:r>
              <a:rPr lang="en-US" dirty="0"/>
              <a:t>Results</a:t>
            </a:r>
          </a:p>
        </p:txBody>
      </p:sp>
      <p:sp>
        <p:nvSpPr>
          <p:cNvPr id="14" name="TextBox 13">
            <a:extLst>
              <a:ext uri="{FF2B5EF4-FFF2-40B4-BE49-F238E27FC236}">
                <a16:creationId xmlns:a16="http://schemas.microsoft.com/office/drawing/2014/main" id="{96A9BF83-4012-E04A-8E63-FD839BF32617}"/>
              </a:ext>
            </a:extLst>
          </p:cNvPr>
          <p:cNvSpPr txBox="1"/>
          <p:nvPr/>
        </p:nvSpPr>
        <p:spPr>
          <a:xfrm>
            <a:off x="383308" y="30769719"/>
            <a:ext cx="7938747" cy="523220"/>
          </a:xfrm>
          <a:prstGeom prst="rect">
            <a:avLst/>
          </a:prstGeom>
          <a:noFill/>
        </p:spPr>
        <p:txBody>
          <a:bodyPr wrap="square" rtlCol="0">
            <a:spAutoFit/>
          </a:bodyPr>
          <a:lstStyle/>
          <a:p>
            <a:r>
              <a:rPr lang="en-US" sz="2800" b="1" dirty="0">
                <a:solidFill>
                  <a:srgbClr val="FF6600"/>
                </a:solidFill>
                <a:latin typeface="Segoe UI Light"/>
                <a:cs typeface="Segoe UI Light"/>
              </a:rPr>
              <a:t> Adversarial Attack Detection on BoW Networks</a:t>
            </a:r>
            <a:endParaRPr lang="en-US" sz="2800" b="1" dirty="0">
              <a:solidFill>
                <a:srgbClr val="FF6600"/>
              </a:solidFill>
            </a:endParaRPr>
          </a:p>
        </p:txBody>
      </p:sp>
      <p:sp>
        <p:nvSpPr>
          <p:cNvPr id="15" name="TextBox 14">
            <a:extLst>
              <a:ext uri="{FF2B5EF4-FFF2-40B4-BE49-F238E27FC236}">
                <a16:creationId xmlns:a16="http://schemas.microsoft.com/office/drawing/2014/main" id="{EA23E822-CFA1-0E4B-A75C-D1C24056D755}"/>
              </a:ext>
            </a:extLst>
          </p:cNvPr>
          <p:cNvSpPr txBox="1"/>
          <p:nvPr/>
        </p:nvSpPr>
        <p:spPr>
          <a:xfrm>
            <a:off x="990600" y="945694"/>
            <a:ext cx="7315200" cy="954107"/>
          </a:xfrm>
          <a:prstGeom prst="rect">
            <a:avLst/>
          </a:prstGeom>
          <a:noFill/>
        </p:spPr>
        <p:txBody>
          <a:bodyPr wrap="square" rtlCol="0">
            <a:spAutoFit/>
          </a:bodyPr>
          <a:lstStyle/>
          <a:p>
            <a:pPr marL="27591">
              <a:spcBef>
                <a:spcPts val="261"/>
              </a:spcBef>
            </a:pPr>
            <a:r>
              <a:rPr lang="en-US" sz="2800" b="1" spc="-152" dirty="0">
                <a:solidFill>
                  <a:srgbClr val="FF6600"/>
                </a:solidFill>
                <a:cs typeface="Segoe UI Light"/>
              </a:rPr>
              <a:t>Generalization to Different Attacks</a:t>
            </a:r>
            <a:endParaRPr lang="en-US" b="1" dirty="0">
              <a:solidFill>
                <a:srgbClr val="FF6600"/>
              </a:solidFill>
              <a:cs typeface="Segoe UI Light"/>
            </a:endParaRPr>
          </a:p>
          <a:p>
            <a:endParaRPr lang="en-US" sz="2800" dirty="0"/>
          </a:p>
        </p:txBody>
      </p:sp>
      <p:sp>
        <p:nvSpPr>
          <p:cNvPr id="2" name="TextBox 1">
            <a:extLst>
              <a:ext uri="{FF2B5EF4-FFF2-40B4-BE49-F238E27FC236}">
                <a16:creationId xmlns:a16="http://schemas.microsoft.com/office/drawing/2014/main" id="{E9982F79-5C68-C640-B22D-F9B7871A298F}"/>
              </a:ext>
            </a:extLst>
          </p:cNvPr>
          <p:cNvSpPr txBox="1"/>
          <p:nvPr/>
        </p:nvSpPr>
        <p:spPr>
          <a:xfrm>
            <a:off x="609600" y="6183487"/>
            <a:ext cx="11277600" cy="646331"/>
          </a:xfrm>
          <a:prstGeom prst="rect">
            <a:avLst/>
          </a:prstGeom>
          <a:noFill/>
        </p:spPr>
        <p:txBody>
          <a:bodyPr wrap="square" rtlCol="0">
            <a:spAutoFit/>
          </a:bodyPr>
          <a:lstStyle/>
          <a:p>
            <a:r>
              <a:rPr lang="en-US" dirty="0">
                <a:solidFill>
                  <a:schemeClr val="bg1"/>
                </a:solidFill>
              </a:rPr>
              <a:t>1. K. Lee, K. Lee, H. Lee, and J. Shin. A simple unified framework for detecting out-of-distribution samples and adversarial Attacks, NIPS 2018</a:t>
            </a:r>
          </a:p>
        </p:txBody>
      </p:sp>
      <p:pic>
        <p:nvPicPr>
          <p:cNvPr id="6" name="Picture 5">
            <a:extLst>
              <a:ext uri="{FF2B5EF4-FFF2-40B4-BE49-F238E27FC236}">
                <a16:creationId xmlns:a16="http://schemas.microsoft.com/office/drawing/2014/main" id="{9601348A-2131-0045-A923-6A0FF19305B8}"/>
              </a:ext>
            </a:extLst>
          </p:cNvPr>
          <p:cNvPicPr>
            <a:picLocks noChangeAspect="1"/>
          </p:cNvPicPr>
          <p:nvPr/>
        </p:nvPicPr>
        <p:blipFill rotWithShape="1">
          <a:blip r:embed="rId3"/>
          <a:srcRect b="1084"/>
          <a:stretch/>
        </p:blipFill>
        <p:spPr>
          <a:xfrm>
            <a:off x="1066800" y="1384300"/>
            <a:ext cx="9296400" cy="4635500"/>
          </a:xfrm>
          <a:prstGeom prst="rect">
            <a:avLst/>
          </a:prstGeom>
        </p:spPr>
      </p:pic>
      <p:sp>
        <p:nvSpPr>
          <p:cNvPr id="10" name="TextBox 9">
            <a:extLst>
              <a:ext uri="{FF2B5EF4-FFF2-40B4-BE49-F238E27FC236}">
                <a16:creationId xmlns:a16="http://schemas.microsoft.com/office/drawing/2014/main" id="{074735DE-9E29-8D44-A46B-53A6E2F419E3}"/>
              </a:ext>
            </a:extLst>
          </p:cNvPr>
          <p:cNvSpPr txBox="1"/>
          <p:nvPr/>
        </p:nvSpPr>
        <p:spPr>
          <a:xfrm>
            <a:off x="9753600" y="1053415"/>
            <a:ext cx="1066800" cy="369332"/>
          </a:xfrm>
          <a:prstGeom prst="rect">
            <a:avLst/>
          </a:prstGeom>
          <a:noFill/>
        </p:spPr>
        <p:txBody>
          <a:bodyPr wrap="square" rtlCol="0">
            <a:spAutoFit/>
          </a:bodyPr>
          <a:lstStyle/>
          <a:p>
            <a:r>
              <a:rPr lang="en-US" dirty="0">
                <a:solidFill>
                  <a:schemeClr val="bg1"/>
                </a:solidFill>
              </a:rPr>
              <a:t>AUROC</a:t>
            </a:r>
          </a:p>
        </p:txBody>
      </p:sp>
    </p:spTree>
    <p:extLst>
      <p:ext uri="{BB962C8B-B14F-4D97-AF65-F5344CB8AC3E}">
        <p14:creationId xmlns:p14="http://schemas.microsoft.com/office/powerpoint/2010/main" val="2458482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9FCF96-A03E-7C43-8477-4D822C35EB71}"/>
              </a:ext>
            </a:extLst>
          </p:cNvPr>
          <p:cNvSpPr>
            <a:spLocks noGrp="1"/>
          </p:cNvSpPr>
          <p:nvPr>
            <p:ph type="title"/>
          </p:nvPr>
        </p:nvSpPr>
        <p:spPr/>
        <p:txBody>
          <a:bodyPr/>
          <a:lstStyle/>
          <a:p>
            <a:pPr algn="l"/>
            <a:r>
              <a:rPr lang="en-US" dirty="0"/>
              <a:t>Results</a:t>
            </a:r>
          </a:p>
        </p:txBody>
      </p:sp>
      <p:sp>
        <p:nvSpPr>
          <p:cNvPr id="14" name="TextBox 13">
            <a:extLst>
              <a:ext uri="{FF2B5EF4-FFF2-40B4-BE49-F238E27FC236}">
                <a16:creationId xmlns:a16="http://schemas.microsoft.com/office/drawing/2014/main" id="{96A9BF83-4012-E04A-8E63-FD839BF32617}"/>
              </a:ext>
            </a:extLst>
          </p:cNvPr>
          <p:cNvSpPr txBox="1"/>
          <p:nvPr/>
        </p:nvSpPr>
        <p:spPr>
          <a:xfrm>
            <a:off x="383308" y="30769719"/>
            <a:ext cx="7938747" cy="523220"/>
          </a:xfrm>
          <a:prstGeom prst="rect">
            <a:avLst/>
          </a:prstGeom>
          <a:noFill/>
        </p:spPr>
        <p:txBody>
          <a:bodyPr wrap="square" rtlCol="0">
            <a:spAutoFit/>
          </a:bodyPr>
          <a:lstStyle/>
          <a:p>
            <a:r>
              <a:rPr lang="en-US" sz="2800" b="1" dirty="0">
                <a:solidFill>
                  <a:srgbClr val="FF6600"/>
                </a:solidFill>
                <a:latin typeface="Segoe UI Light"/>
                <a:cs typeface="Segoe UI Light"/>
              </a:rPr>
              <a:t> Adversarial Attack Detection on BoW Networks</a:t>
            </a:r>
            <a:endParaRPr lang="en-US" sz="2800" b="1" dirty="0">
              <a:solidFill>
                <a:srgbClr val="FF6600"/>
              </a:solidFill>
            </a:endParaRPr>
          </a:p>
        </p:txBody>
      </p:sp>
      <p:sp>
        <p:nvSpPr>
          <p:cNvPr id="15" name="TextBox 14">
            <a:extLst>
              <a:ext uri="{FF2B5EF4-FFF2-40B4-BE49-F238E27FC236}">
                <a16:creationId xmlns:a16="http://schemas.microsoft.com/office/drawing/2014/main" id="{EA23E822-CFA1-0E4B-A75C-D1C24056D755}"/>
              </a:ext>
            </a:extLst>
          </p:cNvPr>
          <p:cNvSpPr txBox="1"/>
          <p:nvPr/>
        </p:nvSpPr>
        <p:spPr>
          <a:xfrm>
            <a:off x="8351" y="1070525"/>
            <a:ext cx="7315200" cy="1569660"/>
          </a:xfrm>
          <a:prstGeom prst="rect">
            <a:avLst/>
          </a:prstGeom>
          <a:noFill/>
        </p:spPr>
        <p:txBody>
          <a:bodyPr wrap="square" rtlCol="0">
            <a:spAutoFit/>
          </a:bodyPr>
          <a:lstStyle/>
          <a:p>
            <a:pPr marL="27591">
              <a:spcBef>
                <a:spcPts val="261"/>
              </a:spcBef>
            </a:pPr>
            <a:r>
              <a:rPr lang="en-US" sz="4800" b="1" spc="-152" dirty="0">
                <a:solidFill>
                  <a:srgbClr val="FF6600"/>
                </a:solidFill>
                <a:cs typeface="Segoe UI Light"/>
              </a:rPr>
              <a:t>White Box Detector Attacks</a:t>
            </a:r>
            <a:endParaRPr lang="en-US" sz="3600" b="1" dirty="0">
              <a:solidFill>
                <a:srgbClr val="FF6600"/>
              </a:solidFill>
              <a:cs typeface="Segoe UI Light"/>
            </a:endParaRPr>
          </a:p>
          <a:p>
            <a:endParaRPr lang="en-US" sz="4800" dirty="0"/>
          </a:p>
        </p:txBody>
      </p:sp>
      <p:pic>
        <p:nvPicPr>
          <p:cNvPr id="4" name="Picture 3">
            <a:extLst>
              <a:ext uri="{FF2B5EF4-FFF2-40B4-BE49-F238E27FC236}">
                <a16:creationId xmlns:a16="http://schemas.microsoft.com/office/drawing/2014/main" id="{65AD40DA-71E4-2D4E-B1FA-AED06E2A5306}"/>
              </a:ext>
            </a:extLst>
          </p:cNvPr>
          <p:cNvPicPr>
            <a:picLocks noChangeAspect="1"/>
          </p:cNvPicPr>
          <p:nvPr/>
        </p:nvPicPr>
        <p:blipFill>
          <a:blip r:embed="rId3"/>
          <a:stretch>
            <a:fillRect/>
          </a:stretch>
        </p:blipFill>
        <p:spPr>
          <a:xfrm>
            <a:off x="2098862" y="2573381"/>
            <a:ext cx="6664138" cy="2171700"/>
          </a:xfrm>
          <a:prstGeom prst="rect">
            <a:avLst/>
          </a:prstGeom>
        </p:spPr>
      </p:pic>
      <p:sp>
        <p:nvSpPr>
          <p:cNvPr id="10" name="TextBox 9">
            <a:extLst>
              <a:ext uri="{FF2B5EF4-FFF2-40B4-BE49-F238E27FC236}">
                <a16:creationId xmlns:a16="http://schemas.microsoft.com/office/drawing/2014/main" id="{9401F161-9E76-D940-8855-B90DFB844EE5}"/>
              </a:ext>
            </a:extLst>
          </p:cNvPr>
          <p:cNvSpPr txBox="1"/>
          <p:nvPr/>
        </p:nvSpPr>
        <p:spPr>
          <a:xfrm>
            <a:off x="609600" y="5710535"/>
            <a:ext cx="11277600" cy="461665"/>
          </a:xfrm>
          <a:prstGeom prst="rect">
            <a:avLst/>
          </a:prstGeom>
          <a:noFill/>
        </p:spPr>
        <p:txBody>
          <a:bodyPr wrap="square" rtlCol="0">
            <a:spAutoFit/>
          </a:bodyPr>
          <a:lstStyle/>
          <a:p>
            <a:r>
              <a:rPr lang="en-US" sz="2400" dirty="0">
                <a:solidFill>
                  <a:schemeClr val="bg1"/>
                </a:solidFill>
              </a:rPr>
              <a:t>Adversarial training (AT) of the detector makes robust to white box detector </a:t>
            </a:r>
            <a:r>
              <a:rPr lang="en-US" sz="2400" dirty="0" err="1">
                <a:solidFill>
                  <a:schemeClr val="bg1"/>
                </a:solidFill>
              </a:rPr>
              <a:t>attackls</a:t>
            </a:r>
            <a:endParaRPr lang="en-US" sz="2400" dirty="0">
              <a:solidFill>
                <a:schemeClr val="bg1"/>
              </a:solidFill>
            </a:endParaRPr>
          </a:p>
        </p:txBody>
      </p:sp>
      <p:sp>
        <p:nvSpPr>
          <p:cNvPr id="12" name="TextBox 11">
            <a:extLst>
              <a:ext uri="{FF2B5EF4-FFF2-40B4-BE49-F238E27FC236}">
                <a16:creationId xmlns:a16="http://schemas.microsoft.com/office/drawing/2014/main" id="{C2FF3137-C083-6848-8FDA-299C68683FDA}"/>
              </a:ext>
            </a:extLst>
          </p:cNvPr>
          <p:cNvSpPr txBox="1"/>
          <p:nvPr/>
        </p:nvSpPr>
        <p:spPr>
          <a:xfrm>
            <a:off x="1981200" y="2133600"/>
            <a:ext cx="5181600" cy="461665"/>
          </a:xfrm>
          <a:prstGeom prst="rect">
            <a:avLst/>
          </a:prstGeom>
          <a:noFill/>
        </p:spPr>
        <p:txBody>
          <a:bodyPr wrap="square" rtlCol="0">
            <a:spAutoFit/>
          </a:bodyPr>
          <a:lstStyle/>
          <a:p>
            <a:r>
              <a:rPr lang="en-US" sz="2400" dirty="0">
                <a:solidFill>
                  <a:schemeClr val="bg1"/>
                </a:solidFill>
              </a:rPr>
              <a:t>Expose the detector network to attacker</a:t>
            </a:r>
          </a:p>
        </p:txBody>
      </p:sp>
      <p:sp>
        <p:nvSpPr>
          <p:cNvPr id="16" name="TextBox 15">
            <a:extLst>
              <a:ext uri="{FF2B5EF4-FFF2-40B4-BE49-F238E27FC236}">
                <a16:creationId xmlns:a16="http://schemas.microsoft.com/office/drawing/2014/main" id="{1990380E-73D6-E249-AB8A-E125D1D596C0}"/>
              </a:ext>
            </a:extLst>
          </p:cNvPr>
          <p:cNvSpPr txBox="1"/>
          <p:nvPr/>
        </p:nvSpPr>
        <p:spPr>
          <a:xfrm>
            <a:off x="7467600" y="2179767"/>
            <a:ext cx="1066800" cy="369332"/>
          </a:xfrm>
          <a:prstGeom prst="rect">
            <a:avLst/>
          </a:prstGeom>
          <a:noFill/>
        </p:spPr>
        <p:txBody>
          <a:bodyPr wrap="square" rtlCol="0">
            <a:spAutoFit/>
          </a:bodyPr>
          <a:lstStyle/>
          <a:p>
            <a:r>
              <a:rPr lang="en-US" dirty="0">
                <a:solidFill>
                  <a:schemeClr val="bg1"/>
                </a:solidFill>
              </a:rPr>
              <a:t>accuracy</a:t>
            </a:r>
          </a:p>
        </p:txBody>
      </p:sp>
    </p:spTree>
    <p:extLst>
      <p:ext uri="{BB962C8B-B14F-4D97-AF65-F5344CB8AC3E}">
        <p14:creationId xmlns:p14="http://schemas.microsoft.com/office/powerpoint/2010/main" val="3866758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9FCF96-A03E-7C43-8477-4D822C35EB71}"/>
              </a:ext>
            </a:extLst>
          </p:cNvPr>
          <p:cNvSpPr>
            <a:spLocks noGrp="1"/>
          </p:cNvSpPr>
          <p:nvPr>
            <p:ph type="title"/>
          </p:nvPr>
        </p:nvSpPr>
        <p:spPr>
          <a:xfrm>
            <a:off x="0" y="0"/>
            <a:ext cx="12192000" cy="990600"/>
          </a:xfrm>
        </p:spPr>
        <p:txBody>
          <a:bodyPr/>
          <a:lstStyle/>
          <a:p>
            <a:pPr algn="l"/>
            <a:r>
              <a:rPr lang="en-US" dirty="0"/>
              <a:t>Results</a:t>
            </a:r>
          </a:p>
        </p:txBody>
      </p:sp>
      <p:sp>
        <p:nvSpPr>
          <p:cNvPr id="14" name="TextBox 13">
            <a:extLst>
              <a:ext uri="{FF2B5EF4-FFF2-40B4-BE49-F238E27FC236}">
                <a16:creationId xmlns:a16="http://schemas.microsoft.com/office/drawing/2014/main" id="{96A9BF83-4012-E04A-8E63-FD839BF32617}"/>
              </a:ext>
            </a:extLst>
          </p:cNvPr>
          <p:cNvSpPr txBox="1"/>
          <p:nvPr/>
        </p:nvSpPr>
        <p:spPr>
          <a:xfrm>
            <a:off x="383308" y="30769719"/>
            <a:ext cx="7938747" cy="523220"/>
          </a:xfrm>
          <a:prstGeom prst="rect">
            <a:avLst/>
          </a:prstGeom>
          <a:noFill/>
        </p:spPr>
        <p:txBody>
          <a:bodyPr wrap="square" rtlCol="0">
            <a:spAutoFit/>
          </a:bodyPr>
          <a:lstStyle/>
          <a:p>
            <a:r>
              <a:rPr lang="en-US" sz="2800" b="1" dirty="0">
                <a:solidFill>
                  <a:srgbClr val="FF6600"/>
                </a:solidFill>
                <a:latin typeface="Segoe UI Light"/>
                <a:cs typeface="Segoe UI Light"/>
              </a:rPr>
              <a:t> Adversarial Attack Detection on BoW Networks</a:t>
            </a:r>
            <a:endParaRPr lang="en-US" sz="2800" b="1" dirty="0">
              <a:solidFill>
                <a:srgbClr val="FF6600"/>
              </a:solidFill>
            </a:endParaRPr>
          </a:p>
        </p:txBody>
      </p:sp>
      <p:sp>
        <p:nvSpPr>
          <p:cNvPr id="15" name="TextBox 14">
            <a:extLst>
              <a:ext uri="{FF2B5EF4-FFF2-40B4-BE49-F238E27FC236}">
                <a16:creationId xmlns:a16="http://schemas.microsoft.com/office/drawing/2014/main" id="{EA23E822-CFA1-0E4B-A75C-D1C24056D755}"/>
              </a:ext>
            </a:extLst>
          </p:cNvPr>
          <p:cNvSpPr txBox="1"/>
          <p:nvPr/>
        </p:nvSpPr>
        <p:spPr>
          <a:xfrm>
            <a:off x="2209800" y="1219200"/>
            <a:ext cx="7315200" cy="1200329"/>
          </a:xfrm>
          <a:prstGeom prst="rect">
            <a:avLst/>
          </a:prstGeom>
          <a:noFill/>
        </p:spPr>
        <p:txBody>
          <a:bodyPr wrap="square" rtlCol="0">
            <a:spAutoFit/>
          </a:bodyPr>
          <a:lstStyle/>
          <a:p>
            <a:pPr marL="27591">
              <a:spcBef>
                <a:spcPts val="261"/>
              </a:spcBef>
            </a:pPr>
            <a:r>
              <a:rPr lang="en-US" sz="3600" b="1" spc="-152" dirty="0">
                <a:solidFill>
                  <a:srgbClr val="FF6600"/>
                </a:solidFill>
                <a:cs typeface="Segoe UI Light"/>
              </a:rPr>
              <a:t>Detecting Out-of-distribution Samples</a:t>
            </a:r>
            <a:endParaRPr lang="en-US" sz="2400" b="1" dirty="0">
              <a:solidFill>
                <a:srgbClr val="FF6600"/>
              </a:solidFill>
              <a:cs typeface="Segoe UI Light"/>
            </a:endParaRPr>
          </a:p>
          <a:p>
            <a:endParaRPr lang="en-US" sz="3600" dirty="0"/>
          </a:p>
        </p:txBody>
      </p:sp>
      <p:pic>
        <p:nvPicPr>
          <p:cNvPr id="3" name="Picture 2">
            <a:extLst>
              <a:ext uri="{FF2B5EF4-FFF2-40B4-BE49-F238E27FC236}">
                <a16:creationId xmlns:a16="http://schemas.microsoft.com/office/drawing/2014/main" id="{9A87AB0D-17B4-0445-9DDD-6ABCA31F2510}"/>
              </a:ext>
            </a:extLst>
          </p:cNvPr>
          <p:cNvPicPr>
            <a:picLocks noChangeAspect="1"/>
          </p:cNvPicPr>
          <p:nvPr/>
        </p:nvPicPr>
        <p:blipFill rotWithShape="1">
          <a:blip r:embed="rId3"/>
          <a:srcRect l="-466" b="-255"/>
          <a:stretch/>
        </p:blipFill>
        <p:spPr>
          <a:xfrm>
            <a:off x="1371600" y="1905000"/>
            <a:ext cx="8153400" cy="2762920"/>
          </a:xfrm>
          <a:prstGeom prst="rect">
            <a:avLst/>
          </a:prstGeom>
        </p:spPr>
      </p:pic>
      <p:sp>
        <p:nvSpPr>
          <p:cNvPr id="9" name="TextBox 8">
            <a:extLst>
              <a:ext uri="{FF2B5EF4-FFF2-40B4-BE49-F238E27FC236}">
                <a16:creationId xmlns:a16="http://schemas.microsoft.com/office/drawing/2014/main" id="{5C765A22-F133-2D4A-AC90-A49CF841E879}"/>
              </a:ext>
            </a:extLst>
          </p:cNvPr>
          <p:cNvSpPr txBox="1"/>
          <p:nvPr/>
        </p:nvSpPr>
        <p:spPr>
          <a:xfrm>
            <a:off x="609600" y="6183487"/>
            <a:ext cx="11277600" cy="646331"/>
          </a:xfrm>
          <a:prstGeom prst="rect">
            <a:avLst/>
          </a:prstGeom>
          <a:noFill/>
        </p:spPr>
        <p:txBody>
          <a:bodyPr wrap="square" rtlCol="0">
            <a:spAutoFit/>
          </a:bodyPr>
          <a:lstStyle/>
          <a:p>
            <a:r>
              <a:rPr lang="en-US" dirty="0">
                <a:solidFill>
                  <a:schemeClr val="bg1"/>
                </a:solidFill>
              </a:rPr>
              <a:t>1. K. Lee, K. Lee, H. Lee, and J. Shin. A simple unified framework for detecting out-of-distribution samples and adversarial Attacks, NIPS 2018</a:t>
            </a:r>
          </a:p>
        </p:txBody>
      </p:sp>
      <p:sp>
        <p:nvSpPr>
          <p:cNvPr id="12" name="TextBox 11">
            <a:extLst>
              <a:ext uri="{FF2B5EF4-FFF2-40B4-BE49-F238E27FC236}">
                <a16:creationId xmlns:a16="http://schemas.microsoft.com/office/drawing/2014/main" id="{E6FDA77E-9CA7-EC42-BB63-F18441D084EC}"/>
              </a:ext>
            </a:extLst>
          </p:cNvPr>
          <p:cNvSpPr txBox="1"/>
          <p:nvPr/>
        </p:nvSpPr>
        <p:spPr>
          <a:xfrm>
            <a:off x="8458200" y="4667920"/>
            <a:ext cx="1066800" cy="369332"/>
          </a:xfrm>
          <a:prstGeom prst="rect">
            <a:avLst/>
          </a:prstGeom>
          <a:noFill/>
        </p:spPr>
        <p:txBody>
          <a:bodyPr wrap="square" rtlCol="0">
            <a:spAutoFit/>
          </a:bodyPr>
          <a:lstStyle/>
          <a:p>
            <a:r>
              <a:rPr lang="en-US" dirty="0">
                <a:solidFill>
                  <a:schemeClr val="bg1"/>
                </a:solidFill>
              </a:rPr>
              <a:t>AUROC</a:t>
            </a:r>
          </a:p>
        </p:txBody>
      </p:sp>
      <p:sp>
        <p:nvSpPr>
          <p:cNvPr id="2" name="TextBox 1">
            <a:extLst>
              <a:ext uri="{FF2B5EF4-FFF2-40B4-BE49-F238E27FC236}">
                <a16:creationId xmlns:a16="http://schemas.microsoft.com/office/drawing/2014/main" id="{66417A2A-4FC9-9442-9259-0672592D414D}"/>
              </a:ext>
            </a:extLst>
          </p:cNvPr>
          <p:cNvSpPr txBox="1"/>
          <p:nvPr/>
        </p:nvSpPr>
        <p:spPr>
          <a:xfrm>
            <a:off x="8153400" y="2419529"/>
            <a:ext cx="838200" cy="1009471"/>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6CC3073A-9615-3F40-B813-BCA22FD6C53F}"/>
              </a:ext>
            </a:extLst>
          </p:cNvPr>
          <p:cNvSpPr txBox="1"/>
          <p:nvPr/>
        </p:nvSpPr>
        <p:spPr>
          <a:xfrm>
            <a:off x="8096250" y="3555777"/>
            <a:ext cx="838200" cy="100947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4596279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9FCF96-A03E-7C43-8477-4D822C35EB71}"/>
              </a:ext>
            </a:extLst>
          </p:cNvPr>
          <p:cNvSpPr>
            <a:spLocks noGrp="1"/>
          </p:cNvSpPr>
          <p:nvPr>
            <p:ph type="title"/>
          </p:nvPr>
        </p:nvSpPr>
        <p:spPr>
          <a:xfrm>
            <a:off x="0" y="0"/>
            <a:ext cx="12192000" cy="990600"/>
          </a:xfrm>
        </p:spPr>
        <p:txBody>
          <a:bodyPr/>
          <a:lstStyle/>
          <a:p>
            <a:pPr algn="l"/>
            <a:r>
              <a:rPr lang="en-US" dirty="0"/>
              <a:t>Results</a:t>
            </a:r>
          </a:p>
        </p:txBody>
      </p:sp>
      <p:sp>
        <p:nvSpPr>
          <p:cNvPr id="14" name="TextBox 13">
            <a:extLst>
              <a:ext uri="{FF2B5EF4-FFF2-40B4-BE49-F238E27FC236}">
                <a16:creationId xmlns:a16="http://schemas.microsoft.com/office/drawing/2014/main" id="{96A9BF83-4012-E04A-8E63-FD839BF32617}"/>
              </a:ext>
            </a:extLst>
          </p:cNvPr>
          <p:cNvSpPr txBox="1"/>
          <p:nvPr/>
        </p:nvSpPr>
        <p:spPr>
          <a:xfrm>
            <a:off x="383308" y="30769719"/>
            <a:ext cx="7938747" cy="523220"/>
          </a:xfrm>
          <a:prstGeom prst="rect">
            <a:avLst/>
          </a:prstGeom>
          <a:noFill/>
        </p:spPr>
        <p:txBody>
          <a:bodyPr wrap="square" rtlCol="0">
            <a:spAutoFit/>
          </a:bodyPr>
          <a:lstStyle/>
          <a:p>
            <a:r>
              <a:rPr lang="en-US" sz="2800" b="1" dirty="0">
                <a:solidFill>
                  <a:srgbClr val="FF6600"/>
                </a:solidFill>
                <a:latin typeface="Segoe UI Light"/>
                <a:cs typeface="Segoe UI Light"/>
              </a:rPr>
              <a:t> Adversarial Attack Detection on BoW Networks</a:t>
            </a:r>
            <a:endParaRPr lang="en-US" sz="2800" b="1" dirty="0">
              <a:solidFill>
                <a:srgbClr val="FF6600"/>
              </a:solidFill>
            </a:endParaRPr>
          </a:p>
        </p:txBody>
      </p:sp>
      <p:sp>
        <p:nvSpPr>
          <p:cNvPr id="15" name="TextBox 14">
            <a:extLst>
              <a:ext uri="{FF2B5EF4-FFF2-40B4-BE49-F238E27FC236}">
                <a16:creationId xmlns:a16="http://schemas.microsoft.com/office/drawing/2014/main" id="{EA23E822-CFA1-0E4B-A75C-D1C24056D755}"/>
              </a:ext>
            </a:extLst>
          </p:cNvPr>
          <p:cNvSpPr txBox="1"/>
          <p:nvPr/>
        </p:nvSpPr>
        <p:spPr>
          <a:xfrm>
            <a:off x="2209800" y="1219200"/>
            <a:ext cx="7315200" cy="1200329"/>
          </a:xfrm>
          <a:prstGeom prst="rect">
            <a:avLst/>
          </a:prstGeom>
          <a:noFill/>
        </p:spPr>
        <p:txBody>
          <a:bodyPr wrap="square" rtlCol="0">
            <a:spAutoFit/>
          </a:bodyPr>
          <a:lstStyle/>
          <a:p>
            <a:pPr marL="27591">
              <a:spcBef>
                <a:spcPts val="261"/>
              </a:spcBef>
            </a:pPr>
            <a:r>
              <a:rPr lang="en-US" sz="3600" b="1" spc="-152" dirty="0">
                <a:solidFill>
                  <a:srgbClr val="FF6600"/>
                </a:solidFill>
                <a:cs typeface="Segoe UI Light"/>
              </a:rPr>
              <a:t>Detecting Out-of-distribution Samples</a:t>
            </a:r>
            <a:endParaRPr lang="en-US" sz="2400" b="1" dirty="0">
              <a:solidFill>
                <a:srgbClr val="FF6600"/>
              </a:solidFill>
              <a:cs typeface="Segoe UI Light"/>
            </a:endParaRPr>
          </a:p>
          <a:p>
            <a:endParaRPr lang="en-US" sz="3600" dirty="0"/>
          </a:p>
        </p:txBody>
      </p:sp>
      <p:pic>
        <p:nvPicPr>
          <p:cNvPr id="3" name="Picture 2">
            <a:extLst>
              <a:ext uri="{FF2B5EF4-FFF2-40B4-BE49-F238E27FC236}">
                <a16:creationId xmlns:a16="http://schemas.microsoft.com/office/drawing/2014/main" id="{9A87AB0D-17B4-0445-9DDD-6ABCA31F2510}"/>
              </a:ext>
            </a:extLst>
          </p:cNvPr>
          <p:cNvPicPr>
            <a:picLocks noChangeAspect="1"/>
          </p:cNvPicPr>
          <p:nvPr/>
        </p:nvPicPr>
        <p:blipFill rotWithShape="1">
          <a:blip r:embed="rId3"/>
          <a:srcRect l="-466" b="-255"/>
          <a:stretch/>
        </p:blipFill>
        <p:spPr>
          <a:xfrm>
            <a:off x="1371600" y="1905000"/>
            <a:ext cx="8153400" cy="2762920"/>
          </a:xfrm>
          <a:prstGeom prst="rect">
            <a:avLst/>
          </a:prstGeom>
        </p:spPr>
      </p:pic>
      <p:sp>
        <p:nvSpPr>
          <p:cNvPr id="9" name="TextBox 8">
            <a:extLst>
              <a:ext uri="{FF2B5EF4-FFF2-40B4-BE49-F238E27FC236}">
                <a16:creationId xmlns:a16="http://schemas.microsoft.com/office/drawing/2014/main" id="{5C765A22-F133-2D4A-AC90-A49CF841E879}"/>
              </a:ext>
            </a:extLst>
          </p:cNvPr>
          <p:cNvSpPr txBox="1"/>
          <p:nvPr/>
        </p:nvSpPr>
        <p:spPr>
          <a:xfrm>
            <a:off x="609600" y="6183487"/>
            <a:ext cx="11277600" cy="646331"/>
          </a:xfrm>
          <a:prstGeom prst="rect">
            <a:avLst/>
          </a:prstGeom>
          <a:noFill/>
        </p:spPr>
        <p:txBody>
          <a:bodyPr wrap="square" rtlCol="0">
            <a:spAutoFit/>
          </a:bodyPr>
          <a:lstStyle/>
          <a:p>
            <a:r>
              <a:rPr lang="en-US" dirty="0">
                <a:solidFill>
                  <a:schemeClr val="bg1"/>
                </a:solidFill>
              </a:rPr>
              <a:t>1. K. Lee, K. Lee, H. Lee, and J. Shin. A simple unified framework for detecting out-of-distribution samples and adversarial Attacks, NIPS 2018</a:t>
            </a:r>
          </a:p>
        </p:txBody>
      </p:sp>
      <p:sp>
        <p:nvSpPr>
          <p:cNvPr id="12" name="TextBox 11">
            <a:extLst>
              <a:ext uri="{FF2B5EF4-FFF2-40B4-BE49-F238E27FC236}">
                <a16:creationId xmlns:a16="http://schemas.microsoft.com/office/drawing/2014/main" id="{E6FDA77E-9CA7-EC42-BB63-F18441D084EC}"/>
              </a:ext>
            </a:extLst>
          </p:cNvPr>
          <p:cNvSpPr txBox="1"/>
          <p:nvPr/>
        </p:nvSpPr>
        <p:spPr>
          <a:xfrm>
            <a:off x="8458200" y="4667920"/>
            <a:ext cx="1066800" cy="369332"/>
          </a:xfrm>
          <a:prstGeom prst="rect">
            <a:avLst/>
          </a:prstGeom>
          <a:noFill/>
        </p:spPr>
        <p:txBody>
          <a:bodyPr wrap="square" rtlCol="0">
            <a:spAutoFit/>
          </a:bodyPr>
          <a:lstStyle/>
          <a:p>
            <a:r>
              <a:rPr lang="en-US" dirty="0">
                <a:solidFill>
                  <a:schemeClr val="bg1"/>
                </a:solidFill>
              </a:rPr>
              <a:t>AUROC</a:t>
            </a:r>
          </a:p>
        </p:txBody>
      </p:sp>
    </p:spTree>
    <p:extLst>
      <p:ext uri="{BB962C8B-B14F-4D97-AF65-F5344CB8AC3E}">
        <p14:creationId xmlns:p14="http://schemas.microsoft.com/office/powerpoint/2010/main" val="28742356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6200" y="4343400"/>
            <a:ext cx="3376201" cy="954107"/>
          </a:xfrm>
          <a:prstGeom prst="rect">
            <a:avLst/>
          </a:prstGeom>
        </p:spPr>
        <p:txBody>
          <a:bodyPr wrap="square">
            <a:spAutoFit/>
          </a:bodyPr>
          <a:lstStyle/>
          <a:p>
            <a:pPr algn="r"/>
            <a:r>
              <a:rPr lang="en-US" sz="2800" dirty="0">
                <a:solidFill>
                  <a:schemeClr val="accent4"/>
                </a:solidFill>
              </a:rPr>
              <a:t>Deep Structured Networks</a:t>
            </a:r>
          </a:p>
        </p:txBody>
      </p:sp>
      <p:sp>
        <p:nvSpPr>
          <p:cNvPr id="24" name="Rectangle 23"/>
          <p:cNvSpPr/>
          <p:nvPr/>
        </p:nvSpPr>
        <p:spPr>
          <a:xfrm>
            <a:off x="782704" y="177225"/>
            <a:ext cx="2549480" cy="1384995"/>
          </a:xfrm>
          <a:prstGeom prst="rect">
            <a:avLst/>
          </a:prstGeom>
        </p:spPr>
        <p:txBody>
          <a:bodyPr wrap="none">
            <a:spAutoFit/>
          </a:bodyPr>
          <a:lstStyle/>
          <a:p>
            <a:pPr algn="ctr"/>
            <a:r>
              <a:rPr lang="en-US" sz="2800" dirty="0">
                <a:solidFill>
                  <a:schemeClr val="accent4"/>
                </a:solidFill>
              </a:rPr>
              <a:t>Structured </a:t>
            </a:r>
            <a:br>
              <a:rPr lang="en-US" sz="2800" dirty="0">
                <a:solidFill>
                  <a:schemeClr val="accent4"/>
                </a:solidFill>
              </a:rPr>
            </a:br>
            <a:r>
              <a:rPr lang="en-US" sz="2800" dirty="0">
                <a:solidFill>
                  <a:schemeClr val="accent4"/>
                </a:solidFill>
              </a:rPr>
              <a:t>Representations</a:t>
            </a:r>
          </a:p>
          <a:p>
            <a:pPr algn="ctr"/>
            <a:endParaRPr lang="en-US" sz="2800" dirty="0">
              <a:solidFill>
                <a:schemeClr val="accent4"/>
              </a:solidFill>
            </a:endParaRPr>
          </a:p>
        </p:txBody>
      </p:sp>
      <p:sp>
        <p:nvSpPr>
          <p:cNvPr id="8" name="TextBox 7">
            <a:extLst>
              <a:ext uri="{FF2B5EF4-FFF2-40B4-BE49-F238E27FC236}">
                <a16:creationId xmlns:a16="http://schemas.microsoft.com/office/drawing/2014/main" id="{79CF7E0B-0568-A04D-A52C-6A76DD442A1A}"/>
              </a:ext>
            </a:extLst>
          </p:cNvPr>
          <p:cNvSpPr txBox="1"/>
          <p:nvPr/>
        </p:nvSpPr>
        <p:spPr>
          <a:xfrm>
            <a:off x="3429001" y="2324459"/>
            <a:ext cx="4803445" cy="2246769"/>
          </a:xfrm>
          <a:prstGeom prst="rect">
            <a:avLst/>
          </a:prstGeom>
          <a:noFill/>
        </p:spPr>
        <p:txBody>
          <a:bodyPr wrap="square" rtlCol="0">
            <a:spAutoFit/>
          </a:bodyPr>
          <a:lstStyle/>
          <a:p>
            <a:pPr algn="r"/>
            <a:r>
              <a:rPr lang="en-US" sz="2800" dirty="0">
                <a:solidFill>
                  <a:schemeClr val="accent2"/>
                </a:solidFill>
              </a:rPr>
              <a:t>Aggregating local descriptors into compact codes</a:t>
            </a:r>
          </a:p>
          <a:p>
            <a:pPr algn="r"/>
            <a:r>
              <a:rPr lang="en-US" sz="2800" dirty="0">
                <a:solidFill>
                  <a:schemeClr val="bg1"/>
                </a:solidFill>
              </a:rPr>
              <a:t>[</a:t>
            </a:r>
            <a:r>
              <a:rPr lang="en-US" sz="2800" dirty="0" err="1">
                <a:solidFill>
                  <a:schemeClr val="bg1"/>
                </a:solidFill>
              </a:rPr>
              <a:t>Herve</a:t>
            </a:r>
            <a:r>
              <a:rPr lang="en-US" sz="2800" dirty="0">
                <a:solidFill>
                  <a:schemeClr val="bg1"/>
                </a:solidFill>
              </a:rPr>
              <a:t> et al., 2010]</a:t>
            </a:r>
          </a:p>
          <a:p>
            <a:endParaRPr lang="en-US" sz="2800" dirty="0">
              <a:solidFill>
                <a:schemeClr val="bg1"/>
              </a:solidFill>
            </a:endParaRPr>
          </a:p>
          <a:p>
            <a:endParaRPr lang="en-US" sz="2800" dirty="0"/>
          </a:p>
        </p:txBody>
      </p:sp>
      <p:sp>
        <p:nvSpPr>
          <p:cNvPr id="9" name="TextBox 8">
            <a:extLst>
              <a:ext uri="{FF2B5EF4-FFF2-40B4-BE49-F238E27FC236}">
                <a16:creationId xmlns:a16="http://schemas.microsoft.com/office/drawing/2014/main" id="{B73C422C-79BA-4D47-BAB0-1269A5002E40}"/>
              </a:ext>
            </a:extLst>
          </p:cNvPr>
          <p:cNvSpPr txBox="1"/>
          <p:nvPr/>
        </p:nvSpPr>
        <p:spPr>
          <a:xfrm>
            <a:off x="3928461" y="4596628"/>
            <a:ext cx="4303985" cy="954107"/>
          </a:xfrm>
          <a:prstGeom prst="rect">
            <a:avLst/>
          </a:prstGeom>
          <a:noFill/>
        </p:spPr>
        <p:txBody>
          <a:bodyPr wrap="square" rtlCol="0">
            <a:spAutoFit/>
          </a:bodyPr>
          <a:lstStyle/>
          <a:p>
            <a:r>
              <a:rPr lang="en-US" sz="2800" dirty="0">
                <a:solidFill>
                  <a:schemeClr val="accent2"/>
                </a:solidFill>
              </a:rPr>
              <a:t>Multiscale </a:t>
            </a:r>
            <a:r>
              <a:rPr lang="en-US" sz="2800" dirty="0" err="1">
                <a:solidFill>
                  <a:schemeClr val="accent2"/>
                </a:solidFill>
              </a:rPr>
              <a:t>Orderless</a:t>
            </a:r>
            <a:r>
              <a:rPr lang="en-US" sz="2800" dirty="0">
                <a:solidFill>
                  <a:schemeClr val="accent2"/>
                </a:solidFill>
              </a:rPr>
              <a:t> Pooling</a:t>
            </a:r>
          </a:p>
          <a:p>
            <a:pPr algn="r"/>
            <a:r>
              <a:rPr lang="en-US" sz="2800" dirty="0">
                <a:solidFill>
                  <a:schemeClr val="bg1"/>
                </a:solidFill>
              </a:rPr>
              <a:t>[Gong et al., 2014]</a:t>
            </a:r>
          </a:p>
        </p:txBody>
      </p:sp>
      <p:pic>
        <p:nvPicPr>
          <p:cNvPr id="31" name="Picture 30">
            <a:extLst>
              <a:ext uri="{FF2B5EF4-FFF2-40B4-BE49-F238E27FC236}">
                <a16:creationId xmlns:a16="http://schemas.microsoft.com/office/drawing/2014/main" id="{83899C39-B647-A84C-A0D7-62E6A9B8BDD2}"/>
              </a:ext>
            </a:extLst>
          </p:cNvPr>
          <p:cNvPicPr>
            <a:picLocks noChangeAspect="1"/>
          </p:cNvPicPr>
          <p:nvPr/>
        </p:nvPicPr>
        <p:blipFill rotWithShape="1">
          <a:blip r:embed="rId3"/>
          <a:srcRect l="-1" t="6144" r="2757" b="38612"/>
          <a:stretch/>
        </p:blipFill>
        <p:spPr>
          <a:xfrm>
            <a:off x="8456508" y="2551003"/>
            <a:ext cx="3159558" cy="698690"/>
          </a:xfrm>
          <a:prstGeom prst="rect">
            <a:avLst/>
          </a:prstGeom>
        </p:spPr>
      </p:pic>
      <p:pic>
        <p:nvPicPr>
          <p:cNvPr id="33" name="Picture 32">
            <a:extLst>
              <a:ext uri="{FF2B5EF4-FFF2-40B4-BE49-F238E27FC236}">
                <a16:creationId xmlns:a16="http://schemas.microsoft.com/office/drawing/2014/main" id="{766A51E2-68AB-F449-9A7D-F367C501E804}"/>
              </a:ext>
            </a:extLst>
          </p:cNvPr>
          <p:cNvPicPr>
            <a:picLocks noChangeAspect="1"/>
          </p:cNvPicPr>
          <p:nvPr/>
        </p:nvPicPr>
        <p:blipFill>
          <a:blip r:embed="rId4"/>
          <a:stretch>
            <a:fillRect/>
          </a:stretch>
        </p:blipFill>
        <p:spPr>
          <a:xfrm>
            <a:off x="8407400" y="4391866"/>
            <a:ext cx="3480274" cy="1704134"/>
          </a:xfrm>
          <a:prstGeom prst="rect">
            <a:avLst/>
          </a:prstGeom>
        </p:spPr>
      </p:pic>
      <p:sp>
        <p:nvSpPr>
          <p:cNvPr id="3" name="Content Placeholder 2"/>
          <p:cNvSpPr>
            <a:spLocks noGrp="1"/>
          </p:cNvSpPr>
          <p:nvPr>
            <p:ph idx="1"/>
          </p:nvPr>
        </p:nvSpPr>
        <p:spPr>
          <a:xfrm>
            <a:off x="3962275" y="343551"/>
            <a:ext cx="4494233" cy="1409821"/>
          </a:xfrm>
        </p:spPr>
        <p:txBody>
          <a:bodyPr>
            <a:noAutofit/>
          </a:bodyPr>
          <a:lstStyle/>
          <a:p>
            <a:pPr marL="0" indent="0" algn="r">
              <a:buNone/>
            </a:pPr>
            <a:r>
              <a:rPr lang="en-US" sz="2800" dirty="0">
                <a:solidFill>
                  <a:schemeClr val="accent2"/>
                </a:solidFill>
              </a:rPr>
              <a:t>A Text Retrieval Approach to Object Matching in Video</a:t>
            </a:r>
          </a:p>
          <a:p>
            <a:pPr marL="0" indent="0" algn="r">
              <a:buNone/>
            </a:pPr>
            <a:r>
              <a:rPr lang="en-US" sz="2400" dirty="0"/>
              <a:t>[</a:t>
            </a:r>
            <a:r>
              <a:rPr lang="en-US" sz="2400" dirty="0" err="1"/>
              <a:t>Sivic</a:t>
            </a:r>
            <a:r>
              <a:rPr lang="en-US" sz="2400" dirty="0"/>
              <a:t> et al., 2003]</a:t>
            </a:r>
          </a:p>
          <a:p>
            <a:pPr marL="0" indent="0" algn="r">
              <a:buNone/>
            </a:pPr>
            <a:endParaRPr lang="en-US" sz="2400" dirty="0"/>
          </a:p>
          <a:p>
            <a:pPr marL="0" indent="0" algn="r">
              <a:buNone/>
            </a:pPr>
            <a:endParaRPr lang="en-US" sz="1200" dirty="0"/>
          </a:p>
          <a:p>
            <a:pPr marL="0" indent="0" algn="r">
              <a:buNone/>
            </a:pPr>
            <a:endParaRPr lang="en-US" sz="1200" dirty="0"/>
          </a:p>
        </p:txBody>
      </p:sp>
      <p:sp>
        <p:nvSpPr>
          <p:cNvPr id="16" name="Left Brace 15">
            <a:extLst>
              <a:ext uri="{FF2B5EF4-FFF2-40B4-BE49-F238E27FC236}">
                <a16:creationId xmlns:a16="http://schemas.microsoft.com/office/drawing/2014/main" id="{11DA5DFF-1C18-BF4B-B664-C5AFDE14702A}"/>
              </a:ext>
            </a:extLst>
          </p:cNvPr>
          <p:cNvSpPr/>
          <p:nvPr/>
        </p:nvSpPr>
        <p:spPr>
          <a:xfrm>
            <a:off x="3342290" y="207010"/>
            <a:ext cx="411217" cy="7044690"/>
          </a:xfrm>
          <a:prstGeom prst="leftBrace">
            <a:avLst>
              <a:gd name="adj1" fmla="val 0"/>
              <a:gd name="adj2"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B420F2AA-97C0-8A4F-BBFE-50D59F4FC48C}"/>
              </a:ext>
            </a:extLst>
          </p:cNvPr>
          <p:cNvSpPr/>
          <p:nvPr/>
        </p:nvSpPr>
        <p:spPr>
          <a:xfrm>
            <a:off x="3342290" y="4350845"/>
            <a:ext cx="403994" cy="4306092"/>
          </a:xfrm>
          <a:prstGeom prst="leftBrace">
            <a:avLst>
              <a:gd name="adj1" fmla="val 0"/>
              <a:gd name="adj2"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 name="Group 3">
            <a:extLst>
              <a:ext uri="{FF2B5EF4-FFF2-40B4-BE49-F238E27FC236}">
                <a16:creationId xmlns:a16="http://schemas.microsoft.com/office/drawing/2014/main" id="{FE8F6E21-FEBB-8C40-B2F8-CDC13F3C409C}"/>
              </a:ext>
            </a:extLst>
          </p:cNvPr>
          <p:cNvGrpSpPr/>
          <p:nvPr/>
        </p:nvGrpSpPr>
        <p:grpSpPr>
          <a:xfrm>
            <a:off x="3746284" y="6955972"/>
            <a:ext cx="8141390" cy="2971800"/>
            <a:chOff x="3746284" y="6955972"/>
            <a:chExt cx="8141390" cy="2971800"/>
          </a:xfrm>
        </p:grpSpPr>
        <p:sp>
          <p:nvSpPr>
            <p:cNvPr id="12" name="Content Placeholder 2">
              <a:extLst>
                <a:ext uri="{FF2B5EF4-FFF2-40B4-BE49-F238E27FC236}">
                  <a16:creationId xmlns:a16="http://schemas.microsoft.com/office/drawing/2014/main" id="{AB865B10-48BE-9C43-9378-7587D6FD8E57}"/>
                </a:ext>
              </a:extLst>
            </p:cNvPr>
            <p:cNvSpPr txBox="1">
              <a:spLocks/>
            </p:cNvSpPr>
            <p:nvPr/>
          </p:nvSpPr>
          <p:spPr>
            <a:xfrm>
              <a:off x="3746284" y="6955972"/>
              <a:ext cx="4494233" cy="2971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anose="05000000000000000000" pitchFamily="2" charset="2"/>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Wingdings" panose="05000000000000000000" pitchFamily="2" charset="2"/>
                <a:buNone/>
              </a:pPr>
              <a:r>
                <a:rPr lang="en-US" sz="2800" dirty="0" err="1">
                  <a:solidFill>
                    <a:schemeClr val="accent2"/>
                  </a:solidFill>
                </a:rPr>
                <a:t>NetVLAD</a:t>
              </a:r>
              <a:r>
                <a:rPr lang="en-US" sz="2800" dirty="0">
                  <a:solidFill>
                    <a:schemeClr val="accent2"/>
                  </a:solidFill>
                </a:rPr>
                <a:t>, </a:t>
              </a:r>
              <a:r>
                <a:rPr lang="en-US" sz="2800" dirty="0" err="1">
                  <a:solidFill>
                    <a:schemeClr val="accent2"/>
                  </a:solidFill>
                </a:rPr>
                <a:t>FisherNet</a:t>
              </a:r>
              <a:endParaRPr lang="en-US" sz="2800" dirty="0">
                <a:solidFill>
                  <a:schemeClr val="accent2"/>
                </a:solidFill>
              </a:endParaRPr>
            </a:p>
            <a:p>
              <a:pPr marL="0" indent="0" algn="r">
                <a:buNone/>
              </a:pPr>
              <a:r>
                <a:rPr lang="en-US" sz="2800" dirty="0"/>
                <a:t>[</a:t>
              </a:r>
              <a:r>
                <a:rPr lang="en-US" dirty="0" err="1"/>
                <a:t>Arandjelović</a:t>
              </a:r>
              <a:r>
                <a:rPr lang="en-US" sz="2800" dirty="0"/>
                <a:t> et al., 2016]</a:t>
              </a:r>
            </a:p>
            <a:p>
              <a:pPr marL="0" indent="0" algn="r">
                <a:buNone/>
              </a:pPr>
              <a:r>
                <a:rPr lang="en-US" sz="2800" dirty="0"/>
                <a:t>[Peng et al., 2017]</a:t>
              </a:r>
            </a:p>
          </p:txBody>
        </p:sp>
        <p:pic>
          <p:nvPicPr>
            <p:cNvPr id="18" name="Picture 17">
              <a:extLst>
                <a:ext uri="{FF2B5EF4-FFF2-40B4-BE49-F238E27FC236}">
                  <a16:creationId xmlns:a16="http://schemas.microsoft.com/office/drawing/2014/main" id="{FC027350-E43F-7745-AA23-501A5BB8A15C}"/>
                </a:ext>
              </a:extLst>
            </p:cNvPr>
            <p:cNvPicPr>
              <a:picLocks noChangeAspect="1"/>
            </p:cNvPicPr>
            <p:nvPr/>
          </p:nvPicPr>
          <p:blipFill>
            <a:blip r:embed="rId5"/>
            <a:stretch>
              <a:fillRect/>
            </a:stretch>
          </p:blipFill>
          <p:spPr>
            <a:xfrm>
              <a:off x="8456508" y="7049712"/>
              <a:ext cx="3431166" cy="1484688"/>
            </a:xfrm>
            <a:prstGeom prst="rect">
              <a:avLst/>
            </a:prstGeom>
          </p:spPr>
        </p:pic>
      </p:grpSp>
      <p:pic>
        <p:nvPicPr>
          <p:cNvPr id="21" name="Picture 20">
            <a:extLst>
              <a:ext uri="{FF2B5EF4-FFF2-40B4-BE49-F238E27FC236}">
                <a16:creationId xmlns:a16="http://schemas.microsoft.com/office/drawing/2014/main" id="{13BFF6E5-96C6-264E-BE6C-438DD968F2B7}"/>
              </a:ext>
            </a:extLst>
          </p:cNvPr>
          <p:cNvPicPr>
            <a:picLocks noChangeAspect="1"/>
          </p:cNvPicPr>
          <p:nvPr/>
        </p:nvPicPr>
        <p:blipFill rotWithShape="1">
          <a:blip r:embed="rId6"/>
          <a:srcRect b="33958"/>
          <a:stretch/>
        </p:blipFill>
        <p:spPr>
          <a:xfrm>
            <a:off x="8619111" y="263721"/>
            <a:ext cx="2198663" cy="1729522"/>
          </a:xfrm>
          <a:prstGeom prst="rect">
            <a:avLst/>
          </a:prstGeom>
        </p:spPr>
      </p:pic>
    </p:spTree>
    <p:extLst>
      <p:ext uri="{BB962C8B-B14F-4D97-AF65-F5344CB8AC3E}">
        <p14:creationId xmlns:p14="http://schemas.microsoft.com/office/powerpoint/2010/main" val="4143857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0 L 0 -0.25 E" pathEditMode="relative" ptsTypes="">
                                      <p:cBhvr>
                                        <p:cTn id="6" dur="2000" fill="hold"/>
                                        <p:tgtEl>
                                          <p:spTgt spid="24"/>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25 E" pathEditMode="relative" ptsTypes="">
                                      <p:cBhvr>
                                        <p:cTn id="8" dur="2000" fill="hold"/>
                                        <p:tgtEl>
                                          <p:spTgt spid="3">
                                            <p:txEl>
                                              <p:pRg st="0" end="0"/>
                                            </p:txEl>
                                          </p:spTgt>
                                        </p:tgtEl>
                                        <p:attrNameLst>
                                          <p:attrName>ppt_x</p:attrName>
                                          <p:attrName>ppt_y</p:attrName>
                                        </p:attrNameLst>
                                      </p:cBhvr>
                                    </p:animMotion>
                                  </p:childTnLst>
                                </p:cTn>
                              </p:par>
                              <p:par>
                                <p:cTn id="9" presetID="64" presetClass="path" presetSubtype="0" accel="50000" decel="50000" fill="hold" grpId="0" nodeType="withEffect">
                                  <p:stCondLst>
                                    <p:cond delay="0"/>
                                  </p:stCondLst>
                                  <p:childTnLst>
                                    <p:animMotion origin="layout" path="M 6.25E-7 -2.96296E-6 L 6.25E-7 -0.25 " pathEditMode="relative" rAng="0" ptsTypes="AA">
                                      <p:cBhvr>
                                        <p:cTn id="10" dur="2000" fill="hold"/>
                                        <p:tgtEl>
                                          <p:spTgt spid="3">
                                            <p:txEl>
                                              <p:pRg st="1" end="1"/>
                                            </p:txEl>
                                          </p:spTgt>
                                        </p:tgtEl>
                                        <p:attrNameLst>
                                          <p:attrName>ppt_x</p:attrName>
                                          <p:attrName>ppt_y</p:attrName>
                                        </p:attrNameLst>
                                      </p:cBhvr>
                                      <p:rCtr x="0" y="-12500"/>
                                    </p:animMotion>
                                  </p:childTnLst>
                                </p:cTn>
                              </p:par>
                              <p:par>
                                <p:cTn id="11" presetID="64" presetClass="path" presetSubtype="0" accel="50000" decel="50000" fill="hold" nodeType="withEffect">
                                  <p:stCondLst>
                                    <p:cond delay="0"/>
                                  </p:stCondLst>
                                  <p:childTnLst>
                                    <p:animMotion origin="layout" path="M 0 0 L 0 -0.25 E" pathEditMode="relative" ptsTypes="">
                                      <p:cBhvr>
                                        <p:cTn id="12" dur="2000" fill="hold"/>
                                        <p:tgtEl>
                                          <p:spTgt spid="21"/>
                                        </p:tgtEl>
                                        <p:attrNameLst>
                                          <p:attrName>ppt_x</p:attrName>
                                          <p:attrName>ppt_y</p:attrName>
                                        </p:attrNameLst>
                                      </p:cBhvr>
                                    </p:animMotion>
                                  </p:childTnLst>
                                </p:cTn>
                              </p:par>
                              <p:par>
                                <p:cTn id="13" presetID="64" presetClass="path" presetSubtype="0" accel="50000" decel="50000" fill="hold" grpId="0" nodeType="withEffect">
                                  <p:stCondLst>
                                    <p:cond delay="0"/>
                                  </p:stCondLst>
                                  <p:childTnLst>
                                    <p:animMotion origin="layout" path="M 0 0 L 0 -0.25 E" pathEditMode="relative" ptsTypes="">
                                      <p:cBhvr>
                                        <p:cTn id="14" dur="2000" fill="hold"/>
                                        <p:tgtEl>
                                          <p:spTgt spid="8"/>
                                        </p:tgtEl>
                                        <p:attrNameLst>
                                          <p:attrName>ppt_x</p:attrName>
                                          <p:attrName>ppt_y</p:attrName>
                                        </p:attrNameLst>
                                      </p:cBhvr>
                                    </p:animMotion>
                                  </p:childTnLst>
                                </p:cTn>
                              </p:par>
                              <p:par>
                                <p:cTn id="15" presetID="64" presetClass="path" presetSubtype="0" accel="50000" decel="50000" fill="hold" nodeType="withEffect">
                                  <p:stCondLst>
                                    <p:cond delay="0"/>
                                  </p:stCondLst>
                                  <p:childTnLst>
                                    <p:animMotion origin="layout" path="M 0 0 L 0 -0.25 E" pathEditMode="relative" ptsTypes="">
                                      <p:cBhvr>
                                        <p:cTn id="16" dur="2000" fill="hold"/>
                                        <p:tgtEl>
                                          <p:spTgt spid="31"/>
                                        </p:tgtEl>
                                        <p:attrNameLst>
                                          <p:attrName>ppt_x</p:attrName>
                                          <p:attrName>ppt_y</p:attrName>
                                        </p:attrNameLst>
                                      </p:cBhvr>
                                    </p:animMotion>
                                  </p:childTnLst>
                                </p:cTn>
                              </p:par>
                              <p:par>
                                <p:cTn id="17" presetID="64" presetClass="path" presetSubtype="0" accel="50000" decel="50000" fill="hold" grpId="0" nodeType="withEffect">
                                  <p:stCondLst>
                                    <p:cond delay="0"/>
                                  </p:stCondLst>
                                  <p:childTnLst>
                                    <p:animMotion origin="layout" path="M 0 0 L 0 -0.25 E" pathEditMode="relative" ptsTypes="">
                                      <p:cBhvr>
                                        <p:cTn id="18" dur="2000" fill="hold"/>
                                        <p:tgtEl>
                                          <p:spTgt spid="9"/>
                                        </p:tgtEl>
                                        <p:attrNameLst>
                                          <p:attrName>ppt_x</p:attrName>
                                          <p:attrName>ppt_y</p:attrName>
                                        </p:attrNameLst>
                                      </p:cBhvr>
                                    </p:animMotion>
                                  </p:childTnLst>
                                </p:cTn>
                              </p:par>
                              <p:par>
                                <p:cTn id="19" presetID="64" presetClass="path" presetSubtype="0" accel="50000" decel="50000" fill="hold" grpId="0" nodeType="withEffect">
                                  <p:stCondLst>
                                    <p:cond delay="0"/>
                                  </p:stCondLst>
                                  <p:childTnLst>
                                    <p:animMotion origin="layout" path="M 0 0 L 0 -0.25 E" pathEditMode="relative" ptsTypes="">
                                      <p:cBhvr>
                                        <p:cTn id="20" dur="2000" fill="hold"/>
                                        <p:tgtEl>
                                          <p:spTgt spid="10"/>
                                        </p:tgtEl>
                                        <p:attrNameLst>
                                          <p:attrName>ppt_x</p:attrName>
                                          <p:attrName>ppt_y</p:attrName>
                                        </p:attrNameLst>
                                      </p:cBhvr>
                                    </p:animMotion>
                                  </p:childTnLst>
                                </p:cTn>
                              </p:par>
                              <p:par>
                                <p:cTn id="21" presetID="64" presetClass="path" presetSubtype="0" accel="50000" decel="50000" fill="hold" grpId="0" nodeType="withEffect">
                                  <p:stCondLst>
                                    <p:cond delay="0"/>
                                  </p:stCondLst>
                                  <p:childTnLst>
                                    <p:animMotion origin="layout" path="M 0 0 L 0 -0.25 E" pathEditMode="relative" ptsTypes="">
                                      <p:cBhvr>
                                        <p:cTn id="22" dur="2000" fill="hold"/>
                                        <p:tgtEl>
                                          <p:spTgt spid="16"/>
                                        </p:tgtEl>
                                        <p:attrNameLst>
                                          <p:attrName>ppt_x</p:attrName>
                                          <p:attrName>ppt_y</p:attrName>
                                        </p:attrNameLst>
                                      </p:cBhvr>
                                    </p:animMotion>
                                  </p:childTnLst>
                                </p:cTn>
                              </p:par>
                              <p:par>
                                <p:cTn id="23" presetID="64" presetClass="path" presetSubtype="0" accel="50000" decel="50000" fill="hold" grpId="0" nodeType="withEffect">
                                  <p:stCondLst>
                                    <p:cond delay="0"/>
                                  </p:stCondLst>
                                  <p:childTnLst>
                                    <p:animMotion origin="layout" path="M 0 0 L 0 -0.25 E" pathEditMode="relative" ptsTypes="">
                                      <p:cBhvr>
                                        <p:cTn id="24" dur="2000" fill="hold"/>
                                        <p:tgtEl>
                                          <p:spTgt spid="17"/>
                                        </p:tgtEl>
                                        <p:attrNameLst>
                                          <p:attrName>ppt_x</p:attrName>
                                          <p:attrName>ppt_y</p:attrName>
                                        </p:attrNameLst>
                                      </p:cBhvr>
                                    </p:animMotion>
                                  </p:childTnLst>
                                </p:cTn>
                              </p:par>
                              <p:par>
                                <p:cTn id="25" presetID="64" presetClass="path" presetSubtype="0" accel="50000" decel="50000" fill="hold" nodeType="withEffect">
                                  <p:stCondLst>
                                    <p:cond delay="0"/>
                                  </p:stCondLst>
                                  <p:childTnLst>
                                    <p:animMotion origin="layout" path="M 0 0 L 0 -0.25 E" pathEditMode="relative" ptsTypes="">
                                      <p:cBhvr>
                                        <p:cTn id="26" dur="2000" fill="hold"/>
                                        <p:tgtEl>
                                          <p:spTgt spid="33"/>
                                        </p:tgtEl>
                                        <p:attrNameLst>
                                          <p:attrName>ppt_x</p:attrName>
                                          <p:attrName>ppt_y</p:attrName>
                                        </p:attrNameLst>
                                      </p:cBhvr>
                                    </p:animMotion>
                                  </p:childTnLst>
                                </p:cTn>
                              </p:par>
                              <p:par>
                                <p:cTn id="27" presetID="64" presetClass="path" presetSubtype="0" accel="50000" decel="50000" fill="hold" nodeType="withEffect">
                                  <p:stCondLst>
                                    <p:cond delay="0"/>
                                  </p:stCondLst>
                                  <p:childTnLst>
                                    <p:animMotion origin="layout" path="M 4.16667E-6 1.48148E-6 L -0.00365 -0.27546 " pathEditMode="relative" rAng="0" ptsTypes="AA">
                                      <p:cBhvr>
                                        <p:cTn id="28" dur="2000" fill="hold"/>
                                        <p:tgtEl>
                                          <p:spTgt spid="4"/>
                                        </p:tgtEl>
                                        <p:attrNameLst>
                                          <p:attrName>ppt_x</p:attrName>
                                          <p:attrName>ppt_y</p:attrName>
                                        </p:attrNameLst>
                                      </p:cBhvr>
                                      <p:rCtr x="-182"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p:bldP spid="8" grpId="0"/>
      <p:bldP spid="9" grpId="0"/>
      <p:bldP spid="3" grpId="0" uiExpand="1" build="p"/>
      <p:bldP spid="16" grpId="0" animBg="1"/>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cap="none" dirty="0"/>
              <a:t>Conclusion</a:t>
            </a:r>
          </a:p>
        </p:txBody>
      </p:sp>
      <p:sp>
        <p:nvSpPr>
          <p:cNvPr id="3" name="Content Placeholder 2"/>
          <p:cNvSpPr>
            <a:spLocks noGrp="1"/>
          </p:cNvSpPr>
          <p:nvPr>
            <p:ph idx="1"/>
          </p:nvPr>
        </p:nvSpPr>
        <p:spPr>
          <a:xfrm>
            <a:off x="685800" y="1249008"/>
            <a:ext cx="11163300" cy="5105400"/>
          </a:xfrm>
        </p:spPr>
        <p:txBody>
          <a:bodyPr>
            <a:normAutofit/>
          </a:bodyPr>
          <a:lstStyle/>
          <a:p>
            <a:pPr marL="0" indent="0">
              <a:buNone/>
            </a:pPr>
            <a:r>
              <a:rPr lang="en-US" dirty="0"/>
              <a:t>By providing visual representation to BoW codeword filters in deep CNNs, </a:t>
            </a:r>
          </a:p>
          <a:p>
            <a:pPr marL="0" indent="0">
              <a:buNone/>
            </a:pPr>
            <a:endParaRPr lang="en-US" dirty="0"/>
          </a:p>
          <a:p>
            <a:r>
              <a:rPr lang="en-US" dirty="0"/>
              <a:t>We interpret the decisions of a CNN</a:t>
            </a:r>
          </a:p>
          <a:p>
            <a:r>
              <a:rPr lang="en-US" dirty="0"/>
              <a:t>Leverage the activated codewords to detect adversarial and Out of distribution examples</a:t>
            </a:r>
          </a:p>
          <a:p>
            <a:pPr marL="0" indent="0">
              <a:buNone/>
            </a:pPr>
            <a:endParaRPr lang="en-US" dirty="0"/>
          </a:p>
        </p:txBody>
      </p:sp>
      <p:sp>
        <p:nvSpPr>
          <p:cNvPr id="5" name="TextBox 4">
            <a:extLst>
              <a:ext uri="{FF2B5EF4-FFF2-40B4-BE49-F238E27FC236}">
                <a16:creationId xmlns:a16="http://schemas.microsoft.com/office/drawing/2014/main" id="{35DB3B48-A9B2-7346-9F2A-7582185EE1AA}"/>
              </a:ext>
            </a:extLst>
          </p:cNvPr>
          <p:cNvSpPr txBox="1"/>
          <p:nvPr/>
        </p:nvSpPr>
        <p:spPr>
          <a:xfrm>
            <a:off x="1076446" y="43983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4169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A121C-D2DC-3A44-8455-A4DEE27FC9D2}"/>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092F2A8-B955-454C-B890-3D7B259079C8}"/>
              </a:ext>
            </a:extLst>
          </p:cNvPr>
          <p:cNvSpPr>
            <a:spLocks noGrp="1"/>
          </p:cNvSpPr>
          <p:nvPr>
            <p:ph idx="1"/>
          </p:nvPr>
        </p:nvSpPr>
        <p:spPr>
          <a:xfrm>
            <a:off x="0" y="76200"/>
            <a:ext cx="11785600" cy="5486400"/>
          </a:xfrm>
        </p:spPr>
        <p:txBody>
          <a:bodyPr>
            <a:normAutofit/>
          </a:bodyPr>
          <a:lstStyle/>
          <a:p>
            <a:pPr marL="0" indent="0">
              <a:buNone/>
            </a:pPr>
            <a:endParaRPr lang="en-US" sz="7200" dirty="0"/>
          </a:p>
          <a:p>
            <a:pPr marL="0" indent="0">
              <a:buNone/>
            </a:pPr>
            <a:endParaRPr lang="en-US" sz="7200" dirty="0"/>
          </a:p>
          <a:p>
            <a:pPr marL="0" indent="0">
              <a:buNone/>
            </a:pPr>
            <a:r>
              <a:rPr lang="en-US" sz="7200" dirty="0"/>
              <a:t>					Thank You</a:t>
            </a:r>
          </a:p>
        </p:txBody>
      </p:sp>
    </p:spTree>
    <p:extLst>
      <p:ext uri="{BB962C8B-B14F-4D97-AF65-F5344CB8AC3E}">
        <p14:creationId xmlns:p14="http://schemas.microsoft.com/office/powerpoint/2010/main" val="440348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57357" y="177225"/>
            <a:ext cx="4721485" cy="707886"/>
          </a:xfrm>
          <a:prstGeom prst="rect">
            <a:avLst/>
          </a:prstGeom>
        </p:spPr>
        <p:txBody>
          <a:bodyPr wrap="none">
            <a:spAutoFit/>
          </a:bodyPr>
          <a:lstStyle/>
          <a:p>
            <a:pPr algn="ctr"/>
            <a:r>
              <a:rPr lang="en-US" sz="4000" dirty="0">
                <a:solidFill>
                  <a:schemeClr val="accent4"/>
                </a:solidFill>
              </a:rPr>
              <a:t>Multi-stage Training</a:t>
            </a:r>
          </a:p>
        </p:txBody>
      </p:sp>
      <p:sp>
        <p:nvSpPr>
          <p:cNvPr id="10" name="Rectangle 9"/>
          <p:cNvSpPr/>
          <p:nvPr/>
        </p:nvSpPr>
        <p:spPr>
          <a:xfrm>
            <a:off x="6906269" y="177225"/>
            <a:ext cx="4712637" cy="707886"/>
          </a:xfrm>
          <a:prstGeom prst="rect">
            <a:avLst/>
          </a:prstGeom>
        </p:spPr>
        <p:txBody>
          <a:bodyPr wrap="none">
            <a:spAutoFit/>
          </a:bodyPr>
          <a:lstStyle/>
          <a:p>
            <a:pPr algn="ctr"/>
            <a:r>
              <a:rPr lang="en-US" sz="4000" dirty="0">
                <a:solidFill>
                  <a:schemeClr val="accent4"/>
                </a:solidFill>
              </a:rPr>
              <a:t>End-to-end Training</a:t>
            </a:r>
          </a:p>
        </p:txBody>
      </p:sp>
      <p:cxnSp>
        <p:nvCxnSpPr>
          <p:cNvPr id="12" name="Straight Arrow Connector 11"/>
          <p:cNvCxnSpPr/>
          <p:nvPr/>
        </p:nvCxnSpPr>
        <p:spPr>
          <a:xfrm>
            <a:off x="5638800" y="520413"/>
            <a:ext cx="1143000" cy="0"/>
          </a:xfrm>
          <a:prstGeom prst="straightConnector1">
            <a:avLst/>
          </a:prstGeom>
          <a:ln w="50800">
            <a:solidFill>
              <a:schemeClr val="bg1">
                <a:lumMod val="75000"/>
              </a:schemeClr>
            </a:solidFill>
            <a:prstDash val="solid"/>
            <a:tailEnd type="stealth"/>
          </a:ln>
        </p:spPr>
        <p:style>
          <a:lnRef idx="1">
            <a:schemeClr val="accent5"/>
          </a:lnRef>
          <a:fillRef idx="0">
            <a:schemeClr val="accent5"/>
          </a:fillRef>
          <a:effectRef idx="0">
            <a:schemeClr val="accent5"/>
          </a:effectRef>
          <a:fontRef idx="minor">
            <a:schemeClr val="tx1"/>
          </a:fontRef>
        </p:style>
      </p:cxnSp>
      <p:sp>
        <p:nvSpPr>
          <p:cNvPr id="16" name="Content Placeholder 2"/>
          <p:cNvSpPr>
            <a:spLocks noGrp="1"/>
          </p:cNvSpPr>
          <p:nvPr>
            <p:ph idx="4294967295"/>
          </p:nvPr>
        </p:nvSpPr>
        <p:spPr>
          <a:xfrm>
            <a:off x="1009849" y="1009650"/>
            <a:ext cx="4494213" cy="1384300"/>
          </a:xfrm>
        </p:spPr>
        <p:txBody>
          <a:bodyPr>
            <a:noAutofit/>
          </a:bodyPr>
          <a:lstStyle/>
          <a:p>
            <a:pPr marL="0" indent="0">
              <a:buNone/>
            </a:pPr>
            <a:r>
              <a:rPr lang="en-US" sz="2800" b="0" dirty="0" err="1">
                <a:solidFill>
                  <a:schemeClr val="accent2"/>
                </a:solidFill>
              </a:rPr>
              <a:t>ConvNet</a:t>
            </a:r>
            <a:r>
              <a:rPr lang="en-US" sz="2800" b="0" dirty="0">
                <a:solidFill>
                  <a:schemeClr val="accent2"/>
                </a:solidFill>
              </a:rPr>
              <a:t> Features + SVMs</a:t>
            </a:r>
          </a:p>
          <a:p>
            <a:pPr marL="0" indent="0">
              <a:buNone/>
            </a:pPr>
            <a:r>
              <a:rPr lang="en-US" sz="2400" b="0" dirty="0" err="1"/>
              <a:t>MultiScale</a:t>
            </a:r>
            <a:r>
              <a:rPr lang="en-US" sz="2400" b="0" dirty="0"/>
              <a:t> </a:t>
            </a:r>
            <a:r>
              <a:rPr lang="en-US" sz="2400" b="0" dirty="0" err="1"/>
              <a:t>Orderless</a:t>
            </a:r>
            <a:r>
              <a:rPr lang="en-US" sz="2400" b="0" dirty="0"/>
              <a:t> Pooling [Gong et al., 2014]</a:t>
            </a:r>
          </a:p>
        </p:txBody>
      </p:sp>
      <p:sp>
        <p:nvSpPr>
          <p:cNvPr id="23" name="Content Placeholder 2"/>
          <p:cNvSpPr txBox="1">
            <a:spLocks/>
          </p:cNvSpPr>
          <p:nvPr/>
        </p:nvSpPr>
        <p:spPr>
          <a:xfrm>
            <a:off x="7193152" y="1009650"/>
            <a:ext cx="4998848" cy="13843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anose="05000000000000000000" pitchFamily="2" charset="2"/>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solidFill>
                  <a:schemeClr val="accent2"/>
                </a:solidFill>
              </a:rPr>
              <a:t>Deep Structured Representation</a:t>
            </a:r>
          </a:p>
          <a:p>
            <a:pPr marL="0" indent="0">
              <a:buNone/>
            </a:pPr>
            <a:r>
              <a:rPr lang="en-US" sz="2400" dirty="0" err="1"/>
              <a:t>NetVLAD</a:t>
            </a:r>
            <a:r>
              <a:rPr lang="en-US" sz="2400" dirty="0"/>
              <a:t> [</a:t>
            </a:r>
            <a:r>
              <a:rPr lang="en-US" sz="2400" dirty="0" err="1"/>
              <a:t>Arandjelović</a:t>
            </a:r>
            <a:r>
              <a:rPr lang="en-US" sz="2400" dirty="0"/>
              <a:t> et al., 2016]</a:t>
            </a:r>
          </a:p>
          <a:p>
            <a:pPr marL="0" indent="0">
              <a:buNone/>
            </a:pPr>
            <a:r>
              <a:rPr lang="en-US" sz="2400" dirty="0" err="1"/>
              <a:t>FisherNet</a:t>
            </a:r>
            <a:r>
              <a:rPr lang="en-US" sz="2400" dirty="0"/>
              <a:t> [Peng et al., 2017]</a:t>
            </a:r>
          </a:p>
        </p:txBody>
      </p:sp>
      <p:pic>
        <p:nvPicPr>
          <p:cNvPr id="27" name="Picture 26"/>
          <p:cNvPicPr>
            <a:picLocks noChangeAspect="1"/>
          </p:cNvPicPr>
          <p:nvPr/>
        </p:nvPicPr>
        <p:blipFill>
          <a:blip r:embed="rId3"/>
          <a:stretch>
            <a:fillRect/>
          </a:stretch>
        </p:blipFill>
        <p:spPr>
          <a:xfrm>
            <a:off x="275804" y="3894741"/>
            <a:ext cx="5901897" cy="1740747"/>
          </a:xfrm>
          <a:prstGeom prst="rect">
            <a:avLst/>
          </a:prstGeom>
        </p:spPr>
      </p:pic>
      <p:grpSp>
        <p:nvGrpSpPr>
          <p:cNvPr id="3" name="Group 2"/>
          <p:cNvGrpSpPr/>
          <p:nvPr/>
        </p:nvGrpSpPr>
        <p:grpSpPr>
          <a:xfrm>
            <a:off x="1845491" y="2957844"/>
            <a:ext cx="1821181" cy="1078078"/>
            <a:chOff x="2349285" y="2932444"/>
            <a:chExt cx="1821181" cy="1078078"/>
          </a:xfrm>
        </p:grpSpPr>
        <p:sp>
          <p:nvSpPr>
            <p:cNvPr id="30" name="Rectangle 29"/>
            <p:cNvSpPr/>
            <p:nvPr/>
          </p:nvSpPr>
          <p:spPr>
            <a:xfrm>
              <a:off x="2449493" y="2932444"/>
              <a:ext cx="1620764" cy="502702"/>
            </a:xfrm>
            <a:prstGeom prst="rect">
              <a:avLst/>
            </a:prstGeom>
            <a:noFill/>
            <a:ln>
              <a:noFill/>
            </a:ln>
          </p:spPr>
          <p:txBody>
            <a:bodyPr wrap="square" anchor="b">
              <a:spAutoFit/>
            </a:bodyPr>
            <a:lstStyle/>
            <a:p>
              <a:pPr algn="ctr"/>
              <a:r>
                <a:rPr lang="en-US" sz="4000" baseline="12000" dirty="0">
                  <a:solidFill>
                    <a:schemeClr val="bg1"/>
                  </a:solidFill>
                </a:rPr>
                <a:t>Stage 1</a:t>
              </a:r>
            </a:p>
          </p:txBody>
        </p:sp>
        <p:sp>
          <p:nvSpPr>
            <p:cNvPr id="33" name="Rectangle 32"/>
            <p:cNvSpPr/>
            <p:nvPr/>
          </p:nvSpPr>
          <p:spPr>
            <a:xfrm>
              <a:off x="2449493" y="3425747"/>
              <a:ext cx="1620764" cy="584775"/>
            </a:xfrm>
            <a:prstGeom prst="rect">
              <a:avLst/>
            </a:prstGeom>
            <a:noFill/>
          </p:spPr>
          <p:txBody>
            <a:bodyPr wrap="none">
              <a:spAutoFit/>
            </a:bodyPr>
            <a:lstStyle/>
            <a:p>
              <a:pPr algn="ctr"/>
              <a:r>
                <a:rPr lang="en-US" sz="4800" baseline="12000" dirty="0">
                  <a:solidFill>
                    <a:srgbClr val="FF0000"/>
                  </a:solidFill>
                </a:rPr>
                <a:t>Features</a:t>
              </a:r>
            </a:p>
          </p:txBody>
        </p:sp>
        <p:sp>
          <p:nvSpPr>
            <p:cNvPr id="2" name="Right Bracket 1"/>
            <p:cNvSpPr/>
            <p:nvPr/>
          </p:nvSpPr>
          <p:spPr>
            <a:xfrm rot="16200000">
              <a:off x="3225584" y="2499352"/>
              <a:ext cx="68584" cy="1821181"/>
            </a:xfrm>
            <a:prstGeom prst="rightBracket">
              <a:avLst>
                <a:gd name="adj" fmla="val 110814"/>
              </a:avLst>
            </a:prstGeom>
            <a:ln w="25400" cap="rnd">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grpSp>
        <p:nvGrpSpPr>
          <p:cNvPr id="4" name="Group 3"/>
          <p:cNvGrpSpPr/>
          <p:nvPr/>
        </p:nvGrpSpPr>
        <p:grpSpPr>
          <a:xfrm>
            <a:off x="3981597" y="2932444"/>
            <a:ext cx="2216056" cy="1078078"/>
            <a:chOff x="3981597" y="2932444"/>
            <a:chExt cx="2216056" cy="1078078"/>
          </a:xfrm>
        </p:grpSpPr>
        <p:sp>
          <p:nvSpPr>
            <p:cNvPr id="32" name="Rectangle 31"/>
            <p:cNvSpPr/>
            <p:nvPr/>
          </p:nvSpPr>
          <p:spPr>
            <a:xfrm>
              <a:off x="4388050" y="2932444"/>
              <a:ext cx="1403150" cy="502702"/>
            </a:xfrm>
            <a:prstGeom prst="rect">
              <a:avLst/>
            </a:prstGeom>
            <a:noFill/>
            <a:ln>
              <a:noFill/>
            </a:ln>
          </p:spPr>
          <p:txBody>
            <a:bodyPr wrap="square" anchor="b">
              <a:spAutoFit/>
            </a:bodyPr>
            <a:lstStyle/>
            <a:p>
              <a:pPr algn="ctr"/>
              <a:r>
                <a:rPr lang="en-US" sz="4000" baseline="12000" dirty="0">
                  <a:solidFill>
                    <a:schemeClr val="bg1"/>
                  </a:solidFill>
                </a:rPr>
                <a:t>Stage 2</a:t>
              </a:r>
            </a:p>
          </p:txBody>
        </p:sp>
        <p:sp>
          <p:nvSpPr>
            <p:cNvPr id="34" name="Rectangle 33"/>
            <p:cNvSpPr/>
            <p:nvPr/>
          </p:nvSpPr>
          <p:spPr>
            <a:xfrm>
              <a:off x="3981597" y="3425747"/>
              <a:ext cx="2216056" cy="584775"/>
            </a:xfrm>
            <a:prstGeom prst="rect">
              <a:avLst/>
            </a:prstGeom>
            <a:noFill/>
          </p:spPr>
          <p:txBody>
            <a:bodyPr wrap="none">
              <a:spAutoFit/>
            </a:bodyPr>
            <a:lstStyle/>
            <a:p>
              <a:pPr algn="ctr"/>
              <a:r>
                <a:rPr lang="en-US" sz="4800" baseline="12000" dirty="0">
                  <a:solidFill>
                    <a:schemeClr val="accent5"/>
                  </a:solidFill>
                </a:rPr>
                <a:t>VLAD+SVMs</a:t>
              </a:r>
            </a:p>
          </p:txBody>
        </p:sp>
        <p:sp>
          <p:nvSpPr>
            <p:cNvPr id="21" name="Right Bracket 20"/>
            <p:cNvSpPr/>
            <p:nvPr/>
          </p:nvSpPr>
          <p:spPr>
            <a:xfrm rot="16200000">
              <a:off x="5062389" y="2696936"/>
              <a:ext cx="54472" cy="1403150"/>
            </a:xfrm>
            <a:prstGeom prst="rightBracket">
              <a:avLst>
                <a:gd name="adj" fmla="val 110814"/>
              </a:avLst>
            </a:prstGeom>
            <a:ln w="25400" cap="rnd">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p>
          </p:txBody>
        </p:sp>
      </p:grpSp>
      <p:grpSp>
        <p:nvGrpSpPr>
          <p:cNvPr id="20" name="Group 19"/>
          <p:cNvGrpSpPr/>
          <p:nvPr/>
        </p:nvGrpSpPr>
        <p:grpSpPr>
          <a:xfrm>
            <a:off x="6770450" y="2883228"/>
            <a:ext cx="4771928" cy="1056595"/>
            <a:chOff x="6770450" y="2883228"/>
            <a:chExt cx="4771928" cy="1056595"/>
          </a:xfrm>
        </p:grpSpPr>
        <p:sp>
          <p:nvSpPr>
            <p:cNvPr id="25" name="Rectangle 24"/>
            <p:cNvSpPr/>
            <p:nvPr/>
          </p:nvSpPr>
          <p:spPr>
            <a:xfrm>
              <a:off x="6770450" y="2883228"/>
              <a:ext cx="4710109" cy="497572"/>
            </a:xfrm>
            <a:prstGeom prst="rect">
              <a:avLst/>
            </a:prstGeom>
            <a:noFill/>
            <a:ln>
              <a:noFill/>
            </a:ln>
          </p:spPr>
          <p:txBody>
            <a:bodyPr wrap="square" bIns="0" anchor="b">
              <a:spAutoFit/>
            </a:bodyPr>
            <a:lstStyle/>
            <a:p>
              <a:pPr algn="ctr"/>
              <a:r>
                <a:rPr lang="en-US" sz="4400" baseline="12000" dirty="0">
                  <a:solidFill>
                    <a:schemeClr val="bg1"/>
                  </a:solidFill>
                </a:rPr>
                <a:t>End-to-end</a:t>
              </a:r>
            </a:p>
          </p:txBody>
        </p:sp>
        <p:sp>
          <p:nvSpPr>
            <p:cNvPr id="26" name="Rectangle 25"/>
            <p:cNvSpPr/>
            <p:nvPr/>
          </p:nvSpPr>
          <p:spPr>
            <a:xfrm>
              <a:off x="6827503" y="3396084"/>
              <a:ext cx="4714875" cy="543739"/>
            </a:xfrm>
            <a:prstGeom prst="rect">
              <a:avLst/>
            </a:prstGeom>
            <a:noFill/>
          </p:spPr>
          <p:txBody>
            <a:bodyPr wrap="square">
              <a:spAutoFit/>
            </a:bodyPr>
            <a:lstStyle/>
            <a:p>
              <a:pPr algn="ctr"/>
              <a:r>
                <a:rPr lang="en-US" sz="4400" baseline="12000" dirty="0">
                  <a:solidFill>
                    <a:schemeClr val="accent2"/>
                  </a:solidFill>
                </a:rPr>
                <a:t>Joint Feature  + Classification</a:t>
              </a:r>
            </a:p>
          </p:txBody>
        </p:sp>
        <p:sp>
          <p:nvSpPr>
            <p:cNvPr id="28" name="Right Bracket 27"/>
            <p:cNvSpPr/>
            <p:nvPr/>
          </p:nvSpPr>
          <p:spPr>
            <a:xfrm rot="16200000">
              <a:off x="9102646" y="1470533"/>
              <a:ext cx="45719" cy="3864708"/>
            </a:xfrm>
            <a:prstGeom prst="rightBracket">
              <a:avLst>
                <a:gd name="adj" fmla="val 110814"/>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pic>
        <p:nvPicPr>
          <p:cNvPr id="29" name="Picture 28">
            <a:extLst>
              <a:ext uri="{FF2B5EF4-FFF2-40B4-BE49-F238E27FC236}">
                <a16:creationId xmlns:a16="http://schemas.microsoft.com/office/drawing/2014/main" id="{42478BE9-07A5-624C-8B10-D72BD2D69CD9}"/>
              </a:ext>
            </a:extLst>
          </p:cNvPr>
          <p:cNvPicPr>
            <a:picLocks noChangeAspect="1"/>
          </p:cNvPicPr>
          <p:nvPr/>
        </p:nvPicPr>
        <p:blipFill>
          <a:blip r:embed="rId4"/>
          <a:stretch>
            <a:fillRect/>
          </a:stretch>
        </p:blipFill>
        <p:spPr>
          <a:xfrm>
            <a:off x="6612787" y="3866767"/>
            <a:ext cx="5258684" cy="1768722"/>
          </a:xfrm>
          <a:prstGeom prst="rect">
            <a:avLst/>
          </a:prstGeom>
        </p:spPr>
      </p:pic>
    </p:spTree>
    <p:extLst>
      <p:ext uri="{BB962C8B-B14F-4D97-AF65-F5344CB8AC3E}">
        <p14:creationId xmlns:p14="http://schemas.microsoft.com/office/powerpoint/2010/main" val="9420226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par>
                          <p:cTn id="8" fill="hold">
                            <p:stCondLst>
                              <p:cond delay="250"/>
                            </p:stCondLst>
                            <p:childTnLst>
                              <p:par>
                                <p:cTn id="9" presetID="10" presetClass="entr" presetSubtype="0" fill="hold"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5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250"/>
                                        <p:tgtEl>
                                          <p:spTgt spid="16"/>
                                        </p:tgtEl>
                                      </p:cBhvr>
                                    </p:animEffect>
                                  </p:childTnLst>
                                </p:cTn>
                              </p:par>
                            </p:childTnLst>
                          </p:cTn>
                        </p:par>
                        <p:par>
                          <p:cTn id="21" fill="hold">
                            <p:stCondLst>
                              <p:cond delay="25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25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250"/>
                                        <p:tgtEl>
                                          <p:spTgt spid="12"/>
                                        </p:tgtEl>
                                      </p:cBhvr>
                                    </p:animEffect>
                                    <p:set>
                                      <p:cBhvr>
                                        <p:cTn id="29" dur="1" fill="hold">
                                          <p:stCondLst>
                                            <p:cond delay="249"/>
                                          </p:stCondLst>
                                        </p:cTn>
                                        <p:tgtEl>
                                          <p:spTgt spid="12"/>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250"/>
                                        <p:tgtEl>
                                          <p:spTgt spid="27"/>
                                        </p:tgtEl>
                                      </p:cBhvr>
                                    </p:animEffect>
                                  </p:childTnLst>
                                </p:cTn>
                              </p:par>
                            </p:childTnLst>
                          </p:cTn>
                        </p:par>
                        <p:par>
                          <p:cTn id="33" fill="hold">
                            <p:stCondLst>
                              <p:cond delay="250"/>
                            </p:stCondLst>
                            <p:childTnLst>
                              <p:par>
                                <p:cTn id="34" presetID="10" presetClass="entr" presetSubtype="0"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250"/>
                                        <p:tgtEl>
                                          <p:spTgt spid="3"/>
                                        </p:tgtEl>
                                      </p:cBhvr>
                                    </p:animEffect>
                                  </p:childTnLst>
                                </p:cTn>
                              </p:par>
                              <p:par>
                                <p:cTn id="37" presetID="10"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25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250"/>
                                        <p:tgtEl>
                                          <p:spTgt spid="20"/>
                                        </p:tgtEl>
                                      </p:cBhvr>
                                    </p:animEffec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03374" y="198305"/>
            <a:ext cx="8965852" cy="707886"/>
          </a:xfrm>
          <a:prstGeom prst="rect">
            <a:avLst/>
          </a:prstGeom>
        </p:spPr>
        <p:txBody>
          <a:bodyPr wrap="none">
            <a:spAutoFit/>
          </a:bodyPr>
          <a:lstStyle/>
          <a:p>
            <a:pPr algn="ctr"/>
            <a:r>
              <a:rPr lang="en-US" sz="4000" dirty="0">
                <a:solidFill>
                  <a:schemeClr val="accent4"/>
                </a:solidFill>
              </a:rPr>
              <a:t>Action VLAD: </a:t>
            </a:r>
            <a:r>
              <a:rPr lang="en-US" sz="4000" dirty="0" err="1">
                <a:solidFill>
                  <a:schemeClr val="accent4"/>
                </a:solidFill>
              </a:rPr>
              <a:t>Spatio</a:t>
            </a:r>
            <a:r>
              <a:rPr lang="en-US" sz="4000" dirty="0">
                <a:solidFill>
                  <a:schemeClr val="accent4"/>
                </a:solidFill>
              </a:rPr>
              <a:t>-temporal aggregation</a:t>
            </a:r>
            <a:endParaRPr lang="en-US" sz="4000" dirty="0">
              <a:solidFill>
                <a:schemeClr val="accent2"/>
              </a:solidFill>
            </a:endParaRPr>
          </a:p>
        </p:txBody>
      </p:sp>
      <p:pic>
        <p:nvPicPr>
          <p:cNvPr id="15" name="Picture 14">
            <a:extLst>
              <a:ext uri="{FF2B5EF4-FFF2-40B4-BE49-F238E27FC236}">
                <a16:creationId xmlns:a16="http://schemas.microsoft.com/office/drawing/2014/main" id="{2A452513-AEE8-A542-811C-3D0A93895C18}"/>
              </a:ext>
            </a:extLst>
          </p:cNvPr>
          <p:cNvPicPr>
            <a:picLocks noChangeAspect="1"/>
          </p:cNvPicPr>
          <p:nvPr/>
        </p:nvPicPr>
        <p:blipFill>
          <a:blip r:embed="rId3"/>
          <a:stretch>
            <a:fillRect/>
          </a:stretch>
        </p:blipFill>
        <p:spPr>
          <a:xfrm>
            <a:off x="457200" y="1371600"/>
            <a:ext cx="10769426" cy="4048325"/>
          </a:xfrm>
          <a:prstGeom prst="rect">
            <a:avLst/>
          </a:prstGeom>
        </p:spPr>
      </p:pic>
      <p:sp>
        <p:nvSpPr>
          <p:cNvPr id="16" name="Rectangle 15">
            <a:extLst>
              <a:ext uri="{FF2B5EF4-FFF2-40B4-BE49-F238E27FC236}">
                <a16:creationId xmlns:a16="http://schemas.microsoft.com/office/drawing/2014/main" id="{C8ECD668-1643-3448-8EA9-0FBE995933CD}"/>
              </a:ext>
            </a:extLst>
          </p:cNvPr>
          <p:cNvSpPr/>
          <p:nvPr/>
        </p:nvSpPr>
        <p:spPr>
          <a:xfrm>
            <a:off x="695602" y="5562600"/>
            <a:ext cx="10093404" cy="461665"/>
          </a:xfrm>
          <a:prstGeom prst="rect">
            <a:avLst/>
          </a:prstGeom>
        </p:spPr>
        <p:txBody>
          <a:bodyPr wrap="none">
            <a:spAutoFit/>
          </a:bodyPr>
          <a:lstStyle/>
          <a:p>
            <a:r>
              <a:rPr lang="en-US" sz="2400" dirty="0">
                <a:solidFill>
                  <a:schemeClr val="bg1"/>
                </a:solidFill>
              </a:rPr>
              <a:t>Features are  pooled across space and time using the </a:t>
            </a:r>
            <a:r>
              <a:rPr lang="en-US" sz="2400" dirty="0" err="1">
                <a:solidFill>
                  <a:schemeClr val="bg1"/>
                </a:solidFill>
              </a:rPr>
              <a:t>ActionVLAD</a:t>
            </a:r>
            <a:r>
              <a:rPr lang="en-US" sz="2400" dirty="0">
                <a:solidFill>
                  <a:schemeClr val="bg1"/>
                </a:solidFill>
              </a:rPr>
              <a:t> pooling layer</a:t>
            </a:r>
          </a:p>
        </p:txBody>
      </p:sp>
      <p:sp>
        <p:nvSpPr>
          <p:cNvPr id="17" name="TextBox 16">
            <a:extLst>
              <a:ext uri="{FF2B5EF4-FFF2-40B4-BE49-F238E27FC236}">
                <a16:creationId xmlns:a16="http://schemas.microsoft.com/office/drawing/2014/main" id="{6DCB030F-D7FB-7444-9E27-DAD251B31281}"/>
              </a:ext>
            </a:extLst>
          </p:cNvPr>
          <p:cNvSpPr txBox="1"/>
          <p:nvPr/>
        </p:nvSpPr>
        <p:spPr>
          <a:xfrm>
            <a:off x="4800600" y="1066800"/>
            <a:ext cx="3276600" cy="369332"/>
          </a:xfrm>
          <a:prstGeom prst="rect">
            <a:avLst/>
          </a:prstGeom>
          <a:noFill/>
        </p:spPr>
        <p:txBody>
          <a:bodyPr wrap="square" rtlCol="0">
            <a:spAutoFit/>
          </a:bodyPr>
          <a:lstStyle/>
          <a:p>
            <a:r>
              <a:rPr lang="en-US" dirty="0">
                <a:solidFill>
                  <a:srgbClr val="FF5050"/>
                </a:solidFill>
              </a:rPr>
              <a:t>Action recognition</a:t>
            </a:r>
          </a:p>
        </p:txBody>
      </p:sp>
      <p:sp>
        <p:nvSpPr>
          <p:cNvPr id="2" name="TextBox 1">
            <a:extLst>
              <a:ext uri="{FF2B5EF4-FFF2-40B4-BE49-F238E27FC236}">
                <a16:creationId xmlns:a16="http://schemas.microsoft.com/office/drawing/2014/main" id="{9204DD38-646D-6D42-B772-DE2CFFC4A648}"/>
              </a:ext>
            </a:extLst>
          </p:cNvPr>
          <p:cNvSpPr txBox="1"/>
          <p:nvPr/>
        </p:nvSpPr>
        <p:spPr>
          <a:xfrm>
            <a:off x="2057400" y="6477000"/>
            <a:ext cx="9448800" cy="646331"/>
          </a:xfrm>
          <a:prstGeom prst="rect">
            <a:avLst/>
          </a:prstGeom>
          <a:noFill/>
        </p:spPr>
        <p:txBody>
          <a:bodyPr wrap="square" rtlCol="0">
            <a:spAutoFit/>
          </a:bodyPr>
          <a:lstStyle/>
          <a:p>
            <a:r>
              <a:rPr lang="en-US" dirty="0">
                <a:solidFill>
                  <a:schemeClr val="bg1"/>
                </a:solidFill>
              </a:rPr>
              <a:t>Rohit et al., </a:t>
            </a:r>
            <a:r>
              <a:rPr lang="en-US" dirty="0" err="1">
                <a:solidFill>
                  <a:schemeClr val="bg1"/>
                </a:solidFill>
              </a:rPr>
              <a:t>ActionVLAD</a:t>
            </a:r>
            <a:r>
              <a:rPr lang="en-US" dirty="0">
                <a:solidFill>
                  <a:schemeClr val="bg1"/>
                </a:solidFill>
              </a:rPr>
              <a:t>: Learning </a:t>
            </a:r>
            <a:r>
              <a:rPr lang="en-US" dirty="0" err="1">
                <a:solidFill>
                  <a:schemeClr val="bg1"/>
                </a:solidFill>
              </a:rPr>
              <a:t>spatio</a:t>
            </a:r>
            <a:r>
              <a:rPr lang="en-US" dirty="0">
                <a:solidFill>
                  <a:schemeClr val="bg1"/>
                </a:solidFill>
              </a:rPr>
              <a:t>-temporal aggregation for action classification, 2017</a:t>
            </a:r>
          </a:p>
          <a:p>
            <a:endParaRPr lang="en-US" dirty="0">
              <a:solidFill>
                <a:schemeClr val="bg1"/>
              </a:solidFill>
            </a:endParaRPr>
          </a:p>
        </p:txBody>
      </p:sp>
      <p:sp>
        <p:nvSpPr>
          <p:cNvPr id="3" name="TextBox 2">
            <a:extLst>
              <a:ext uri="{FF2B5EF4-FFF2-40B4-BE49-F238E27FC236}">
                <a16:creationId xmlns:a16="http://schemas.microsoft.com/office/drawing/2014/main" id="{33CC6949-19BE-2D46-B38E-8B07DCE57A66}"/>
              </a:ext>
            </a:extLst>
          </p:cNvPr>
          <p:cNvSpPr txBox="1"/>
          <p:nvPr/>
        </p:nvSpPr>
        <p:spPr>
          <a:xfrm>
            <a:off x="3280458" y="3886200"/>
            <a:ext cx="1524000" cy="261610"/>
          </a:xfrm>
          <a:prstGeom prst="rect">
            <a:avLst/>
          </a:prstGeom>
          <a:noFill/>
        </p:spPr>
        <p:txBody>
          <a:bodyPr wrap="square" rtlCol="0">
            <a:spAutoFit/>
          </a:bodyPr>
          <a:lstStyle/>
          <a:p>
            <a:r>
              <a:rPr lang="en-US" sz="1100" dirty="0">
                <a:solidFill>
                  <a:srgbClr val="FF5050"/>
                </a:solidFill>
              </a:rPr>
              <a:t>Cluster centers</a:t>
            </a:r>
          </a:p>
        </p:txBody>
      </p:sp>
    </p:spTree>
    <p:extLst>
      <p:ext uri="{BB962C8B-B14F-4D97-AF65-F5344CB8AC3E}">
        <p14:creationId xmlns:p14="http://schemas.microsoft.com/office/powerpoint/2010/main" val="3087952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14400" y="2667000"/>
            <a:ext cx="10363200" cy="1470025"/>
          </a:xfrm>
        </p:spPr>
        <p:txBody>
          <a:bodyPr/>
          <a:lstStyle/>
          <a:p>
            <a:r>
              <a:rPr lang="en-US" cap="none" dirty="0"/>
              <a:t>Structured Representations</a:t>
            </a:r>
          </a:p>
        </p:txBody>
      </p:sp>
      <p:sp>
        <p:nvSpPr>
          <p:cNvPr id="5" name="Text Placeholder 4"/>
          <p:cNvSpPr>
            <a:spLocks noGrp="1"/>
          </p:cNvSpPr>
          <p:nvPr>
            <p:ph type="subTitle" idx="1"/>
          </p:nvPr>
        </p:nvSpPr>
        <p:spPr>
          <a:xfrm>
            <a:off x="1828800" y="3733800"/>
            <a:ext cx="8534400" cy="1752600"/>
          </a:xfrm>
        </p:spPr>
        <p:txBody>
          <a:bodyPr anchor="t">
            <a:normAutofit/>
          </a:bodyPr>
          <a:lstStyle/>
          <a:p>
            <a:r>
              <a:rPr lang="en-US" sz="2800" dirty="0">
                <a:solidFill>
                  <a:schemeClr val="bg1">
                    <a:lumMod val="75000"/>
                  </a:schemeClr>
                </a:solidFill>
              </a:rPr>
              <a:t> </a:t>
            </a:r>
          </a:p>
        </p:txBody>
      </p:sp>
    </p:spTree>
    <p:extLst>
      <p:ext uri="{BB962C8B-B14F-4D97-AF65-F5344CB8AC3E}">
        <p14:creationId xmlns:p14="http://schemas.microsoft.com/office/powerpoint/2010/main" val="3674017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4736" y="177225"/>
            <a:ext cx="5886741" cy="707886"/>
          </a:xfrm>
          <a:prstGeom prst="rect">
            <a:avLst/>
          </a:prstGeom>
        </p:spPr>
        <p:txBody>
          <a:bodyPr wrap="none">
            <a:spAutoFit/>
          </a:bodyPr>
          <a:lstStyle/>
          <a:p>
            <a:pPr algn="ctr"/>
            <a:r>
              <a:rPr lang="en-US" sz="4000" dirty="0">
                <a:solidFill>
                  <a:schemeClr val="accent4"/>
                </a:solidFill>
              </a:rPr>
              <a:t>Structured Representations</a:t>
            </a:r>
          </a:p>
        </p:txBody>
      </p:sp>
      <p:grpSp>
        <p:nvGrpSpPr>
          <p:cNvPr id="3" name="Group 2"/>
          <p:cNvGrpSpPr/>
          <p:nvPr/>
        </p:nvGrpSpPr>
        <p:grpSpPr>
          <a:xfrm>
            <a:off x="2961008" y="1649237"/>
            <a:ext cx="2495876" cy="1075347"/>
            <a:chOff x="2011940" y="2935175"/>
            <a:chExt cx="2495876" cy="1075347"/>
          </a:xfrm>
        </p:grpSpPr>
        <p:sp>
          <p:nvSpPr>
            <p:cNvPr id="30" name="Rectangle 29"/>
            <p:cNvSpPr/>
            <p:nvPr/>
          </p:nvSpPr>
          <p:spPr>
            <a:xfrm>
              <a:off x="2459882" y="2935175"/>
              <a:ext cx="1620764" cy="502702"/>
            </a:xfrm>
            <a:prstGeom prst="rect">
              <a:avLst/>
            </a:prstGeom>
            <a:noFill/>
            <a:ln>
              <a:noFill/>
            </a:ln>
          </p:spPr>
          <p:txBody>
            <a:bodyPr wrap="square" anchor="b">
              <a:spAutoFit/>
            </a:bodyPr>
            <a:lstStyle/>
            <a:p>
              <a:pPr algn="ctr"/>
              <a:r>
                <a:rPr lang="en-US" sz="4000" baseline="12000" dirty="0">
                  <a:solidFill>
                    <a:schemeClr val="bg1"/>
                  </a:solidFill>
                </a:rPr>
                <a:t>Stage 1</a:t>
              </a:r>
            </a:p>
          </p:txBody>
        </p:sp>
        <p:sp>
          <p:nvSpPr>
            <p:cNvPr id="33" name="Rectangle 32"/>
            <p:cNvSpPr/>
            <p:nvPr/>
          </p:nvSpPr>
          <p:spPr>
            <a:xfrm>
              <a:off x="2011940" y="3425747"/>
              <a:ext cx="2495876" cy="584775"/>
            </a:xfrm>
            <a:prstGeom prst="rect">
              <a:avLst/>
            </a:prstGeom>
            <a:noFill/>
          </p:spPr>
          <p:txBody>
            <a:bodyPr wrap="none">
              <a:spAutoFit/>
            </a:bodyPr>
            <a:lstStyle/>
            <a:p>
              <a:pPr algn="ctr"/>
              <a:r>
                <a:rPr lang="en-US" sz="4800" baseline="12000" dirty="0">
                  <a:solidFill>
                    <a:srgbClr val="FF0000"/>
                  </a:solidFill>
                </a:rPr>
                <a:t>Local features</a:t>
              </a:r>
            </a:p>
          </p:txBody>
        </p:sp>
        <p:sp>
          <p:nvSpPr>
            <p:cNvPr id="2" name="Right Bracket 1"/>
            <p:cNvSpPr/>
            <p:nvPr/>
          </p:nvSpPr>
          <p:spPr>
            <a:xfrm rot="16200000">
              <a:off x="3225584" y="2499352"/>
              <a:ext cx="68584" cy="1821181"/>
            </a:xfrm>
            <a:prstGeom prst="rightBracket">
              <a:avLst>
                <a:gd name="adj" fmla="val 110814"/>
              </a:avLst>
            </a:prstGeom>
            <a:ln w="25400" cap="rnd">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grpSp>
        <p:nvGrpSpPr>
          <p:cNvPr id="4" name="Group 3"/>
          <p:cNvGrpSpPr/>
          <p:nvPr/>
        </p:nvGrpSpPr>
        <p:grpSpPr>
          <a:xfrm>
            <a:off x="5822532" y="1612900"/>
            <a:ext cx="2199448" cy="1078078"/>
            <a:chOff x="3989903" y="2932444"/>
            <a:chExt cx="2199448" cy="1078078"/>
          </a:xfrm>
        </p:grpSpPr>
        <p:sp>
          <p:nvSpPr>
            <p:cNvPr id="32" name="Rectangle 31"/>
            <p:cNvSpPr/>
            <p:nvPr/>
          </p:nvSpPr>
          <p:spPr>
            <a:xfrm>
              <a:off x="4388050" y="2932444"/>
              <a:ext cx="1403150" cy="502702"/>
            </a:xfrm>
            <a:prstGeom prst="rect">
              <a:avLst/>
            </a:prstGeom>
            <a:noFill/>
            <a:ln>
              <a:noFill/>
            </a:ln>
          </p:spPr>
          <p:txBody>
            <a:bodyPr wrap="square" anchor="b">
              <a:spAutoFit/>
            </a:bodyPr>
            <a:lstStyle/>
            <a:p>
              <a:pPr algn="ctr"/>
              <a:r>
                <a:rPr lang="en-US" sz="4000" baseline="12000" dirty="0">
                  <a:solidFill>
                    <a:schemeClr val="bg1"/>
                  </a:solidFill>
                </a:rPr>
                <a:t>Stage 2</a:t>
              </a:r>
            </a:p>
          </p:txBody>
        </p:sp>
        <p:sp>
          <p:nvSpPr>
            <p:cNvPr id="34" name="Rectangle 33"/>
            <p:cNvSpPr/>
            <p:nvPr/>
          </p:nvSpPr>
          <p:spPr>
            <a:xfrm>
              <a:off x="3989903" y="3425747"/>
              <a:ext cx="2199448" cy="584775"/>
            </a:xfrm>
            <a:prstGeom prst="rect">
              <a:avLst/>
            </a:prstGeom>
            <a:noFill/>
          </p:spPr>
          <p:txBody>
            <a:bodyPr wrap="none">
              <a:spAutoFit/>
            </a:bodyPr>
            <a:lstStyle/>
            <a:p>
              <a:pPr algn="ctr"/>
              <a:r>
                <a:rPr lang="en-US" sz="4800" baseline="12000" dirty="0">
                  <a:solidFill>
                    <a:schemeClr val="accent5"/>
                  </a:solidFill>
                </a:rPr>
                <a:t>Aggregation</a:t>
              </a:r>
            </a:p>
          </p:txBody>
        </p:sp>
        <p:sp>
          <p:nvSpPr>
            <p:cNvPr id="21" name="Right Bracket 20"/>
            <p:cNvSpPr/>
            <p:nvPr/>
          </p:nvSpPr>
          <p:spPr>
            <a:xfrm rot="16200000">
              <a:off x="5062389" y="2696936"/>
              <a:ext cx="54472" cy="1403150"/>
            </a:xfrm>
            <a:prstGeom prst="rightBracket">
              <a:avLst>
                <a:gd name="adj" fmla="val 110814"/>
              </a:avLst>
            </a:prstGeom>
            <a:ln w="25400" cap="rnd">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p>
          </p:txBody>
        </p:sp>
      </p:grpSp>
      <p:grpSp>
        <p:nvGrpSpPr>
          <p:cNvPr id="20" name="Group 19"/>
          <p:cNvGrpSpPr/>
          <p:nvPr/>
        </p:nvGrpSpPr>
        <p:grpSpPr>
          <a:xfrm>
            <a:off x="8763000" y="1634383"/>
            <a:ext cx="2366196" cy="1056595"/>
            <a:chOff x="6770450" y="2883228"/>
            <a:chExt cx="4771928" cy="1056595"/>
          </a:xfrm>
        </p:grpSpPr>
        <p:sp>
          <p:nvSpPr>
            <p:cNvPr id="25" name="Rectangle 24"/>
            <p:cNvSpPr/>
            <p:nvPr/>
          </p:nvSpPr>
          <p:spPr>
            <a:xfrm>
              <a:off x="6770450" y="2883228"/>
              <a:ext cx="4710109" cy="497572"/>
            </a:xfrm>
            <a:prstGeom prst="rect">
              <a:avLst/>
            </a:prstGeom>
            <a:noFill/>
            <a:ln>
              <a:noFill/>
            </a:ln>
          </p:spPr>
          <p:txBody>
            <a:bodyPr wrap="square" bIns="0" anchor="b">
              <a:spAutoFit/>
            </a:bodyPr>
            <a:lstStyle/>
            <a:p>
              <a:pPr algn="ctr"/>
              <a:r>
                <a:rPr lang="en-US" sz="4400" baseline="12000" dirty="0">
                  <a:solidFill>
                    <a:schemeClr val="bg1"/>
                  </a:solidFill>
                </a:rPr>
                <a:t>Stage 3</a:t>
              </a:r>
            </a:p>
          </p:txBody>
        </p:sp>
        <p:sp>
          <p:nvSpPr>
            <p:cNvPr id="26" name="Rectangle 25"/>
            <p:cNvSpPr/>
            <p:nvPr/>
          </p:nvSpPr>
          <p:spPr>
            <a:xfrm>
              <a:off x="6827503" y="3396084"/>
              <a:ext cx="4714875" cy="543739"/>
            </a:xfrm>
            <a:prstGeom prst="rect">
              <a:avLst/>
            </a:prstGeom>
            <a:noFill/>
          </p:spPr>
          <p:txBody>
            <a:bodyPr wrap="square">
              <a:spAutoFit/>
            </a:bodyPr>
            <a:lstStyle/>
            <a:p>
              <a:pPr algn="ctr"/>
              <a:r>
                <a:rPr lang="en-US" sz="4400" baseline="12000" dirty="0">
                  <a:solidFill>
                    <a:schemeClr val="accent2"/>
                  </a:solidFill>
                </a:rPr>
                <a:t>Retrieval</a:t>
              </a:r>
            </a:p>
          </p:txBody>
        </p:sp>
        <p:sp>
          <p:nvSpPr>
            <p:cNvPr id="28" name="Right Bracket 27"/>
            <p:cNvSpPr/>
            <p:nvPr/>
          </p:nvSpPr>
          <p:spPr>
            <a:xfrm rot="16200000">
              <a:off x="9076116" y="2526586"/>
              <a:ext cx="45719" cy="1752599"/>
            </a:xfrm>
            <a:prstGeom prst="rightBracket">
              <a:avLst>
                <a:gd name="adj" fmla="val 110814"/>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pic>
        <p:nvPicPr>
          <p:cNvPr id="6" name="Picture 5">
            <a:extLst>
              <a:ext uri="{FF2B5EF4-FFF2-40B4-BE49-F238E27FC236}">
                <a16:creationId xmlns:a16="http://schemas.microsoft.com/office/drawing/2014/main" id="{C8D65BCC-F855-3540-BE1E-CDF4299077D7}"/>
              </a:ext>
            </a:extLst>
          </p:cNvPr>
          <p:cNvPicPr>
            <a:picLocks noChangeAspect="1"/>
          </p:cNvPicPr>
          <p:nvPr/>
        </p:nvPicPr>
        <p:blipFill rotWithShape="1">
          <a:blip r:embed="rId3"/>
          <a:srcRect t="1910" b="3004"/>
          <a:stretch/>
        </p:blipFill>
        <p:spPr>
          <a:xfrm>
            <a:off x="381000" y="2578211"/>
            <a:ext cx="11099559" cy="2492581"/>
          </a:xfrm>
          <a:prstGeom prst="rect">
            <a:avLst/>
          </a:prstGeom>
          <a:solidFill>
            <a:schemeClr val="bg1"/>
          </a:solidFill>
        </p:spPr>
      </p:pic>
      <p:sp>
        <p:nvSpPr>
          <p:cNvPr id="7" name="TextBox 6">
            <a:extLst>
              <a:ext uri="{FF2B5EF4-FFF2-40B4-BE49-F238E27FC236}">
                <a16:creationId xmlns:a16="http://schemas.microsoft.com/office/drawing/2014/main" id="{E88B7A52-9ED5-E040-A9F1-9AFDC5E6905B}"/>
              </a:ext>
            </a:extLst>
          </p:cNvPr>
          <p:cNvSpPr txBox="1"/>
          <p:nvPr/>
        </p:nvSpPr>
        <p:spPr>
          <a:xfrm>
            <a:off x="2997954" y="5943600"/>
            <a:ext cx="7848600" cy="461665"/>
          </a:xfrm>
          <a:prstGeom prst="rect">
            <a:avLst/>
          </a:prstGeom>
          <a:noFill/>
        </p:spPr>
        <p:txBody>
          <a:bodyPr wrap="square" rtlCol="0">
            <a:spAutoFit/>
          </a:bodyPr>
          <a:lstStyle/>
          <a:p>
            <a:r>
              <a:rPr lang="en-US" sz="2400" dirty="0">
                <a:solidFill>
                  <a:schemeClr val="bg1"/>
                </a:solidFill>
              </a:rPr>
              <a:t>Different types of Aggregation:  </a:t>
            </a:r>
            <a:r>
              <a:rPr lang="en-US" sz="2400" dirty="0" err="1">
                <a:solidFill>
                  <a:srgbClr val="FF6600"/>
                </a:solidFill>
              </a:rPr>
              <a:t>BoW</a:t>
            </a:r>
            <a:r>
              <a:rPr lang="en-US" sz="2400" dirty="0">
                <a:solidFill>
                  <a:srgbClr val="FF6600"/>
                </a:solidFill>
              </a:rPr>
              <a:t>, VLAD, Fisher</a:t>
            </a:r>
          </a:p>
        </p:txBody>
      </p:sp>
      <p:sp>
        <p:nvSpPr>
          <p:cNvPr id="29" name="TextBox 28">
            <a:extLst>
              <a:ext uri="{FF2B5EF4-FFF2-40B4-BE49-F238E27FC236}">
                <a16:creationId xmlns:a16="http://schemas.microsoft.com/office/drawing/2014/main" id="{C083A4A7-BB9C-DB49-AC04-C660F50E7431}"/>
              </a:ext>
            </a:extLst>
          </p:cNvPr>
          <p:cNvSpPr txBox="1"/>
          <p:nvPr/>
        </p:nvSpPr>
        <p:spPr>
          <a:xfrm>
            <a:off x="3352800" y="5114966"/>
            <a:ext cx="7848600" cy="461665"/>
          </a:xfrm>
          <a:prstGeom prst="rect">
            <a:avLst/>
          </a:prstGeom>
          <a:noFill/>
        </p:spPr>
        <p:txBody>
          <a:bodyPr wrap="square" rtlCol="0">
            <a:spAutoFit/>
          </a:bodyPr>
          <a:lstStyle/>
          <a:p>
            <a:r>
              <a:rPr lang="en-US" sz="2400" dirty="0">
                <a:solidFill>
                  <a:schemeClr val="bg1"/>
                </a:solidFill>
              </a:rPr>
              <a:t>Large scale image retrieval framework</a:t>
            </a:r>
          </a:p>
        </p:txBody>
      </p:sp>
      <p:sp>
        <p:nvSpPr>
          <p:cNvPr id="35" name="Down Arrow 8">
            <a:extLst>
              <a:ext uri="{FF2B5EF4-FFF2-40B4-BE49-F238E27FC236}">
                <a16:creationId xmlns:a16="http://schemas.microsoft.com/office/drawing/2014/main" id="{2D10A0E4-0EF7-FB4F-A6DA-0FE153A35B27}"/>
              </a:ext>
            </a:extLst>
          </p:cNvPr>
          <p:cNvSpPr/>
          <p:nvPr/>
        </p:nvSpPr>
        <p:spPr>
          <a:xfrm flipH="1" flipV="1">
            <a:off x="5029714" y="3979282"/>
            <a:ext cx="591214" cy="2040347"/>
          </a:xfrm>
          <a:custGeom>
            <a:avLst/>
            <a:gdLst>
              <a:gd name="connsiteX0" fmla="*/ 0 w 533400"/>
              <a:gd name="connsiteY0" fmla="*/ 3233666 h 3614668"/>
              <a:gd name="connsiteX1" fmla="*/ 133350 w 533400"/>
              <a:gd name="connsiteY1" fmla="*/ 3233666 h 3614668"/>
              <a:gd name="connsiteX2" fmla="*/ 133350 w 533400"/>
              <a:gd name="connsiteY2" fmla="*/ 0 h 3614668"/>
              <a:gd name="connsiteX3" fmla="*/ 400050 w 533400"/>
              <a:gd name="connsiteY3" fmla="*/ 0 h 3614668"/>
              <a:gd name="connsiteX4" fmla="*/ 400050 w 533400"/>
              <a:gd name="connsiteY4" fmla="*/ 3233666 h 3614668"/>
              <a:gd name="connsiteX5" fmla="*/ 533400 w 533400"/>
              <a:gd name="connsiteY5" fmla="*/ 3233666 h 3614668"/>
              <a:gd name="connsiteX6" fmla="*/ 266700 w 533400"/>
              <a:gd name="connsiteY6" fmla="*/ 3614668 h 3614668"/>
              <a:gd name="connsiteX7" fmla="*/ 0 w 533400"/>
              <a:gd name="connsiteY7" fmla="*/ 3233666 h 3614668"/>
              <a:gd name="connsiteX0" fmla="*/ 0 w 533400"/>
              <a:gd name="connsiteY0" fmla="*/ 3233666 h 3614668"/>
              <a:gd name="connsiteX1" fmla="*/ 133350 w 533400"/>
              <a:gd name="connsiteY1" fmla="*/ 3233666 h 3614668"/>
              <a:gd name="connsiteX2" fmla="*/ 400050 w 533400"/>
              <a:gd name="connsiteY2" fmla="*/ 0 h 3614668"/>
              <a:gd name="connsiteX3" fmla="*/ 400050 w 533400"/>
              <a:gd name="connsiteY3" fmla="*/ 3233666 h 3614668"/>
              <a:gd name="connsiteX4" fmla="*/ 533400 w 533400"/>
              <a:gd name="connsiteY4" fmla="*/ 3233666 h 3614668"/>
              <a:gd name="connsiteX5" fmla="*/ 266700 w 533400"/>
              <a:gd name="connsiteY5" fmla="*/ 3614668 h 3614668"/>
              <a:gd name="connsiteX6" fmla="*/ 0 w 533400"/>
              <a:gd name="connsiteY6" fmla="*/ 3233666 h 3614668"/>
              <a:gd name="connsiteX0" fmla="*/ 0 w 4571853"/>
              <a:gd name="connsiteY0" fmla="*/ 2408692 h 2789694"/>
              <a:gd name="connsiteX1" fmla="*/ 133350 w 4571853"/>
              <a:gd name="connsiteY1" fmla="*/ 2408692 h 2789694"/>
              <a:gd name="connsiteX2" fmla="*/ 4571853 w 4571853"/>
              <a:gd name="connsiteY2" fmla="*/ 0 h 2789694"/>
              <a:gd name="connsiteX3" fmla="*/ 400050 w 4571853"/>
              <a:gd name="connsiteY3" fmla="*/ 2408692 h 2789694"/>
              <a:gd name="connsiteX4" fmla="*/ 533400 w 4571853"/>
              <a:gd name="connsiteY4" fmla="*/ 2408692 h 2789694"/>
              <a:gd name="connsiteX5" fmla="*/ 266700 w 4571853"/>
              <a:gd name="connsiteY5" fmla="*/ 2789694 h 2789694"/>
              <a:gd name="connsiteX6" fmla="*/ 0 w 4571853"/>
              <a:gd name="connsiteY6" fmla="*/ 2408692 h 2789694"/>
              <a:gd name="connsiteX0" fmla="*/ 0 w 4571853"/>
              <a:gd name="connsiteY0" fmla="*/ 2893696 h 3274698"/>
              <a:gd name="connsiteX1" fmla="*/ 133350 w 4571853"/>
              <a:gd name="connsiteY1" fmla="*/ 2893696 h 3274698"/>
              <a:gd name="connsiteX2" fmla="*/ 4571853 w 4571853"/>
              <a:gd name="connsiteY2" fmla="*/ 485004 h 3274698"/>
              <a:gd name="connsiteX3" fmla="*/ 400050 w 4571853"/>
              <a:gd name="connsiteY3" fmla="*/ 2893696 h 3274698"/>
              <a:gd name="connsiteX4" fmla="*/ 533400 w 4571853"/>
              <a:gd name="connsiteY4" fmla="*/ 2893696 h 3274698"/>
              <a:gd name="connsiteX5" fmla="*/ 266700 w 4571853"/>
              <a:gd name="connsiteY5" fmla="*/ 3274698 h 3274698"/>
              <a:gd name="connsiteX6" fmla="*/ 0 w 4571853"/>
              <a:gd name="connsiteY6" fmla="*/ 2893696 h 3274698"/>
              <a:gd name="connsiteX0" fmla="*/ 0 w 4571853"/>
              <a:gd name="connsiteY0" fmla="*/ 2804584 h 3185586"/>
              <a:gd name="connsiteX1" fmla="*/ 133350 w 4571853"/>
              <a:gd name="connsiteY1" fmla="*/ 2804584 h 3185586"/>
              <a:gd name="connsiteX2" fmla="*/ 4571853 w 4571853"/>
              <a:gd name="connsiteY2" fmla="*/ 395892 h 3185586"/>
              <a:gd name="connsiteX3" fmla="*/ 400050 w 4571853"/>
              <a:gd name="connsiteY3" fmla="*/ 2804584 h 3185586"/>
              <a:gd name="connsiteX4" fmla="*/ 533400 w 4571853"/>
              <a:gd name="connsiteY4" fmla="*/ 2804584 h 3185586"/>
              <a:gd name="connsiteX5" fmla="*/ 266700 w 4571853"/>
              <a:gd name="connsiteY5" fmla="*/ 3185586 h 3185586"/>
              <a:gd name="connsiteX6" fmla="*/ 0 w 4571853"/>
              <a:gd name="connsiteY6" fmla="*/ 2804584 h 3185586"/>
              <a:gd name="connsiteX0" fmla="*/ 0 w 4571853"/>
              <a:gd name="connsiteY0" fmla="*/ 2970976 h 3351978"/>
              <a:gd name="connsiteX1" fmla="*/ 133350 w 4571853"/>
              <a:gd name="connsiteY1" fmla="*/ 2970976 h 3351978"/>
              <a:gd name="connsiteX2" fmla="*/ 4571853 w 4571853"/>
              <a:gd name="connsiteY2" fmla="*/ 562284 h 3351978"/>
              <a:gd name="connsiteX3" fmla="*/ 400050 w 4571853"/>
              <a:gd name="connsiteY3" fmla="*/ 2970976 h 3351978"/>
              <a:gd name="connsiteX4" fmla="*/ 533400 w 4571853"/>
              <a:gd name="connsiteY4" fmla="*/ 2970976 h 3351978"/>
              <a:gd name="connsiteX5" fmla="*/ 266700 w 4571853"/>
              <a:gd name="connsiteY5" fmla="*/ 3351978 h 3351978"/>
              <a:gd name="connsiteX6" fmla="*/ 0 w 4571853"/>
              <a:gd name="connsiteY6" fmla="*/ 2970976 h 3351978"/>
              <a:gd name="connsiteX0" fmla="*/ 0 w 4571853"/>
              <a:gd name="connsiteY0" fmla="*/ 2689251 h 3070253"/>
              <a:gd name="connsiteX1" fmla="*/ 133350 w 4571853"/>
              <a:gd name="connsiteY1" fmla="*/ 2689251 h 3070253"/>
              <a:gd name="connsiteX2" fmla="*/ 4571853 w 4571853"/>
              <a:gd name="connsiteY2" fmla="*/ 280559 h 3070253"/>
              <a:gd name="connsiteX3" fmla="*/ 400050 w 4571853"/>
              <a:gd name="connsiteY3" fmla="*/ 2689251 h 3070253"/>
              <a:gd name="connsiteX4" fmla="*/ 533400 w 4571853"/>
              <a:gd name="connsiteY4" fmla="*/ 2689251 h 3070253"/>
              <a:gd name="connsiteX5" fmla="*/ 266700 w 4571853"/>
              <a:gd name="connsiteY5" fmla="*/ 3070253 h 3070253"/>
              <a:gd name="connsiteX6" fmla="*/ 0 w 4571853"/>
              <a:gd name="connsiteY6" fmla="*/ 2689251 h 3070253"/>
              <a:gd name="connsiteX0" fmla="*/ 0 w 4571853"/>
              <a:gd name="connsiteY0" fmla="*/ 2689251 h 3070253"/>
              <a:gd name="connsiteX1" fmla="*/ 133350 w 4571853"/>
              <a:gd name="connsiteY1" fmla="*/ 2689251 h 3070253"/>
              <a:gd name="connsiteX2" fmla="*/ 4571853 w 4571853"/>
              <a:gd name="connsiteY2" fmla="*/ 280559 h 3070253"/>
              <a:gd name="connsiteX3" fmla="*/ 400050 w 4571853"/>
              <a:gd name="connsiteY3" fmla="*/ 2689251 h 3070253"/>
              <a:gd name="connsiteX4" fmla="*/ 533400 w 4571853"/>
              <a:gd name="connsiteY4" fmla="*/ 2689251 h 3070253"/>
              <a:gd name="connsiteX5" fmla="*/ 266700 w 4571853"/>
              <a:gd name="connsiteY5" fmla="*/ 3070253 h 3070253"/>
              <a:gd name="connsiteX6" fmla="*/ 0 w 4571853"/>
              <a:gd name="connsiteY6" fmla="*/ 2689251 h 3070253"/>
              <a:gd name="connsiteX0" fmla="*/ 0 w 4571853"/>
              <a:gd name="connsiteY0" fmla="*/ 2689251 h 3070253"/>
              <a:gd name="connsiteX1" fmla="*/ 133350 w 4571853"/>
              <a:gd name="connsiteY1" fmla="*/ 2689251 h 3070253"/>
              <a:gd name="connsiteX2" fmla="*/ 4571853 w 4571853"/>
              <a:gd name="connsiteY2" fmla="*/ 280559 h 3070253"/>
              <a:gd name="connsiteX3" fmla="*/ 400050 w 4571853"/>
              <a:gd name="connsiteY3" fmla="*/ 2689251 h 3070253"/>
              <a:gd name="connsiteX4" fmla="*/ 533400 w 4571853"/>
              <a:gd name="connsiteY4" fmla="*/ 2689251 h 3070253"/>
              <a:gd name="connsiteX5" fmla="*/ 266700 w 4571853"/>
              <a:gd name="connsiteY5" fmla="*/ 3070253 h 3070253"/>
              <a:gd name="connsiteX6" fmla="*/ 0 w 4571853"/>
              <a:gd name="connsiteY6" fmla="*/ 2689251 h 3070253"/>
              <a:gd name="connsiteX0" fmla="*/ 0 w 4571853"/>
              <a:gd name="connsiteY0" fmla="*/ 2689251 h 3070253"/>
              <a:gd name="connsiteX1" fmla="*/ 133350 w 4571853"/>
              <a:gd name="connsiteY1" fmla="*/ 2689251 h 3070253"/>
              <a:gd name="connsiteX2" fmla="*/ 4571853 w 4571853"/>
              <a:gd name="connsiteY2" fmla="*/ 280559 h 3070253"/>
              <a:gd name="connsiteX3" fmla="*/ 400050 w 4571853"/>
              <a:gd name="connsiteY3" fmla="*/ 2689251 h 3070253"/>
              <a:gd name="connsiteX4" fmla="*/ 533400 w 4571853"/>
              <a:gd name="connsiteY4" fmla="*/ 2689251 h 3070253"/>
              <a:gd name="connsiteX5" fmla="*/ 266700 w 4571853"/>
              <a:gd name="connsiteY5" fmla="*/ 3070253 h 3070253"/>
              <a:gd name="connsiteX6" fmla="*/ 0 w 4571853"/>
              <a:gd name="connsiteY6" fmla="*/ 2689251 h 3070253"/>
              <a:gd name="connsiteX0" fmla="*/ 0 w 4571853"/>
              <a:gd name="connsiteY0" fmla="*/ 2689251 h 3070253"/>
              <a:gd name="connsiteX1" fmla="*/ 133350 w 4571853"/>
              <a:gd name="connsiteY1" fmla="*/ 2689251 h 3070253"/>
              <a:gd name="connsiteX2" fmla="*/ 4571853 w 4571853"/>
              <a:gd name="connsiteY2" fmla="*/ 280559 h 3070253"/>
              <a:gd name="connsiteX3" fmla="*/ 400050 w 4571853"/>
              <a:gd name="connsiteY3" fmla="*/ 2689251 h 3070253"/>
              <a:gd name="connsiteX4" fmla="*/ 605430 w 4571853"/>
              <a:gd name="connsiteY4" fmla="*/ 2680660 h 3070253"/>
              <a:gd name="connsiteX5" fmla="*/ 266700 w 4571853"/>
              <a:gd name="connsiteY5" fmla="*/ 3070253 h 3070253"/>
              <a:gd name="connsiteX6" fmla="*/ 0 w 4571853"/>
              <a:gd name="connsiteY6" fmla="*/ 2689251 h 3070253"/>
              <a:gd name="connsiteX0" fmla="*/ 0 w 4678792"/>
              <a:gd name="connsiteY0" fmla="*/ 2685001 h 3070253"/>
              <a:gd name="connsiteX1" fmla="*/ 240289 w 4678792"/>
              <a:gd name="connsiteY1" fmla="*/ 2689251 h 3070253"/>
              <a:gd name="connsiteX2" fmla="*/ 4678792 w 4678792"/>
              <a:gd name="connsiteY2" fmla="*/ 280559 h 3070253"/>
              <a:gd name="connsiteX3" fmla="*/ 506989 w 4678792"/>
              <a:gd name="connsiteY3" fmla="*/ 2689251 h 3070253"/>
              <a:gd name="connsiteX4" fmla="*/ 712369 w 4678792"/>
              <a:gd name="connsiteY4" fmla="*/ 2680660 h 3070253"/>
              <a:gd name="connsiteX5" fmla="*/ 373639 w 4678792"/>
              <a:gd name="connsiteY5" fmla="*/ 3070253 h 3070253"/>
              <a:gd name="connsiteX6" fmla="*/ 0 w 4678792"/>
              <a:gd name="connsiteY6" fmla="*/ 2685001 h 3070253"/>
              <a:gd name="connsiteX0" fmla="*/ 0 w 4678792"/>
              <a:gd name="connsiteY0" fmla="*/ 2685001 h 3070253"/>
              <a:gd name="connsiteX1" fmla="*/ 240289 w 4678792"/>
              <a:gd name="connsiteY1" fmla="*/ 2689251 h 3070253"/>
              <a:gd name="connsiteX2" fmla="*/ 4678792 w 4678792"/>
              <a:gd name="connsiteY2" fmla="*/ 280559 h 3070253"/>
              <a:gd name="connsiteX3" fmla="*/ 506989 w 4678792"/>
              <a:gd name="connsiteY3" fmla="*/ 2689251 h 3070253"/>
              <a:gd name="connsiteX4" fmla="*/ 712369 w 4678792"/>
              <a:gd name="connsiteY4" fmla="*/ 2680660 h 3070253"/>
              <a:gd name="connsiteX5" fmla="*/ 373639 w 4678792"/>
              <a:gd name="connsiteY5" fmla="*/ 3070253 h 3070253"/>
              <a:gd name="connsiteX6" fmla="*/ 0 w 4678792"/>
              <a:gd name="connsiteY6" fmla="*/ 2685001 h 3070253"/>
              <a:gd name="connsiteX0" fmla="*/ 0 w 4678792"/>
              <a:gd name="connsiteY0" fmla="*/ 2685001 h 3070253"/>
              <a:gd name="connsiteX1" fmla="*/ 240289 w 4678792"/>
              <a:gd name="connsiteY1" fmla="*/ 2689251 h 3070253"/>
              <a:gd name="connsiteX2" fmla="*/ 4678792 w 4678792"/>
              <a:gd name="connsiteY2" fmla="*/ 280559 h 3070253"/>
              <a:gd name="connsiteX3" fmla="*/ 506989 w 4678792"/>
              <a:gd name="connsiteY3" fmla="*/ 2689251 h 3070253"/>
              <a:gd name="connsiteX4" fmla="*/ 712369 w 4678792"/>
              <a:gd name="connsiteY4" fmla="*/ 2680660 h 3070253"/>
              <a:gd name="connsiteX5" fmla="*/ 373639 w 4678792"/>
              <a:gd name="connsiteY5" fmla="*/ 3070253 h 3070253"/>
              <a:gd name="connsiteX6" fmla="*/ 0 w 4678792"/>
              <a:gd name="connsiteY6" fmla="*/ 2685001 h 3070253"/>
              <a:gd name="connsiteX0" fmla="*/ 0 w 4678792"/>
              <a:gd name="connsiteY0" fmla="*/ 2650937 h 3036189"/>
              <a:gd name="connsiteX1" fmla="*/ 240289 w 4678792"/>
              <a:gd name="connsiteY1" fmla="*/ 2655187 h 3036189"/>
              <a:gd name="connsiteX2" fmla="*/ 4678792 w 4678792"/>
              <a:gd name="connsiteY2" fmla="*/ 246495 h 3036189"/>
              <a:gd name="connsiteX3" fmla="*/ 506989 w 4678792"/>
              <a:gd name="connsiteY3" fmla="*/ 2655187 h 3036189"/>
              <a:gd name="connsiteX4" fmla="*/ 712369 w 4678792"/>
              <a:gd name="connsiteY4" fmla="*/ 2646596 h 3036189"/>
              <a:gd name="connsiteX5" fmla="*/ 373639 w 4678792"/>
              <a:gd name="connsiteY5" fmla="*/ 3036189 h 3036189"/>
              <a:gd name="connsiteX6" fmla="*/ 0 w 4678792"/>
              <a:gd name="connsiteY6" fmla="*/ 2650937 h 3036189"/>
              <a:gd name="connsiteX0" fmla="*/ 0 w 4678792"/>
              <a:gd name="connsiteY0" fmla="*/ 2550620 h 2935872"/>
              <a:gd name="connsiteX1" fmla="*/ 240289 w 4678792"/>
              <a:gd name="connsiteY1" fmla="*/ 2554870 h 2935872"/>
              <a:gd name="connsiteX2" fmla="*/ 4678792 w 4678792"/>
              <a:gd name="connsiteY2" fmla="*/ 146178 h 2935872"/>
              <a:gd name="connsiteX3" fmla="*/ 506989 w 4678792"/>
              <a:gd name="connsiteY3" fmla="*/ 2554870 h 2935872"/>
              <a:gd name="connsiteX4" fmla="*/ 712369 w 4678792"/>
              <a:gd name="connsiteY4" fmla="*/ 2546279 h 2935872"/>
              <a:gd name="connsiteX5" fmla="*/ 373639 w 4678792"/>
              <a:gd name="connsiteY5" fmla="*/ 2935872 h 2935872"/>
              <a:gd name="connsiteX6" fmla="*/ 0 w 4678792"/>
              <a:gd name="connsiteY6" fmla="*/ 2550620 h 2935872"/>
              <a:gd name="connsiteX0" fmla="*/ 0 w 4678792"/>
              <a:gd name="connsiteY0" fmla="*/ 2550620 h 2935872"/>
              <a:gd name="connsiteX1" fmla="*/ 240289 w 4678792"/>
              <a:gd name="connsiteY1" fmla="*/ 2554870 h 2935872"/>
              <a:gd name="connsiteX2" fmla="*/ 4678792 w 4678792"/>
              <a:gd name="connsiteY2" fmla="*/ 146178 h 2935872"/>
              <a:gd name="connsiteX3" fmla="*/ 506989 w 4678792"/>
              <a:gd name="connsiteY3" fmla="*/ 2554870 h 2935872"/>
              <a:gd name="connsiteX4" fmla="*/ 712369 w 4678792"/>
              <a:gd name="connsiteY4" fmla="*/ 2546279 h 2935872"/>
              <a:gd name="connsiteX5" fmla="*/ 373639 w 4678792"/>
              <a:gd name="connsiteY5" fmla="*/ 2935872 h 2935872"/>
              <a:gd name="connsiteX6" fmla="*/ 0 w 4678792"/>
              <a:gd name="connsiteY6" fmla="*/ 2550620 h 2935872"/>
              <a:gd name="connsiteX0" fmla="*/ 0 w 4678792"/>
              <a:gd name="connsiteY0" fmla="*/ 2550620 h 2935872"/>
              <a:gd name="connsiteX1" fmla="*/ 240289 w 4678792"/>
              <a:gd name="connsiteY1" fmla="*/ 2554870 h 2935872"/>
              <a:gd name="connsiteX2" fmla="*/ 4678792 w 4678792"/>
              <a:gd name="connsiteY2" fmla="*/ 146178 h 2935872"/>
              <a:gd name="connsiteX3" fmla="*/ 506989 w 4678792"/>
              <a:gd name="connsiteY3" fmla="*/ 2554870 h 2935872"/>
              <a:gd name="connsiteX4" fmla="*/ 712369 w 4678792"/>
              <a:gd name="connsiteY4" fmla="*/ 2546279 h 2935872"/>
              <a:gd name="connsiteX5" fmla="*/ 373639 w 4678792"/>
              <a:gd name="connsiteY5" fmla="*/ 2935872 h 2935872"/>
              <a:gd name="connsiteX6" fmla="*/ 0 w 4678792"/>
              <a:gd name="connsiteY6" fmla="*/ 2550620 h 2935872"/>
              <a:gd name="connsiteX0" fmla="*/ 0 w 4678792"/>
              <a:gd name="connsiteY0" fmla="*/ 2550620 h 2935872"/>
              <a:gd name="connsiteX1" fmla="*/ 240289 w 4678792"/>
              <a:gd name="connsiteY1" fmla="*/ 2554870 h 2935872"/>
              <a:gd name="connsiteX2" fmla="*/ 4678792 w 4678792"/>
              <a:gd name="connsiteY2" fmla="*/ 146178 h 2935872"/>
              <a:gd name="connsiteX3" fmla="*/ 506989 w 4678792"/>
              <a:gd name="connsiteY3" fmla="*/ 2554870 h 2935872"/>
              <a:gd name="connsiteX4" fmla="*/ 712369 w 4678792"/>
              <a:gd name="connsiteY4" fmla="*/ 2546279 h 2935872"/>
              <a:gd name="connsiteX5" fmla="*/ 373639 w 4678792"/>
              <a:gd name="connsiteY5" fmla="*/ 2935872 h 2935872"/>
              <a:gd name="connsiteX6" fmla="*/ 0 w 4678792"/>
              <a:gd name="connsiteY6" fmla="*/ 2550620 h 2935872"/>
              <a:gd name="connsiteX0" fmla="*/ 0 w 4678792"/>
              <a:gd name="connsiteY0" fmla="*/ 2550620 h 2935872"/>
              <a:gd name="connsiteX1" fmla="*/ 240289 w 4678792"/>
              <a:gd name="connsiteY1" fmla="*/ 2554870 h 2935872"/>
              <a:gd name="connsiteX2" fmla="*/ 4678792 w 4678792"/>
              <a:gd name="connsiteY2" fmla="*/ 146178 h 2935872"/>
              <a:gd name="connsiteX3" fmla="*/ 506989 w 4678792"/>
              <a:gd name="connsiteY3" fmla="*/ 2554870 h 2935872"/>
              <a:gd name="connsiteX4" fmla="*/ 712369 w 4678792"/>
              <a:gd name="connsiteY4" fmla="*/ 2546279 h 2935872"/>
              <a:gd name="connsiteX5" fmla="*/ 373639 w 4678792"/>
              <a:gd name="connsiteY5" fmla="*/ 2935872 h 2935872"/>
              <a:gd name="connsiteX6" fmla="*/ 0 w 4678792"/>
              <a:gd name="connsiteY6" fmla="*/ 2550620 h 2935872"/>
              <a:gd name="connsiteX0" fmla="*/ 0 w 3998559"/>
              <a:gd name="connsiteY0" fmla="*/ 2124035 h 2509287"/>
              <a:gd name="connsiteX1" fmla="*/ 240289 w 3998559"/>
              <a:gd name="connsiteY1" fmla="*/ 2128285 h 2509287"/>
              <a:gd name="connsiteX2" fmla="*/ 3998559 w 3998559"/>
              <a:gd name="connsiteY2" fmla="*/ 200759 h 2509287"/>
              <a:gd name="connsiteX3" fmla="*/ 506989 w 3998559"/>
              <a:gd name="connsiteY3" fmla="*/ 2128285 h 2509287"/>
              <a:gd name="connsiteX4" fmla="*/ 712369 w 3998559"/>
              <a:gd name="connsiteY4" fmla="*/ 2119694 h 2509287"/>
              <a:gd name="connsiteX5" fmla="*/ 373639 w 3998559"/>
              <a:gd name="connsiteY5" fmla="*/ 2509287 h 2509287"/>
              <a:gd name="connsiteX6" fmla="*/ 0 w 3998559"/>
              <a:gd name="connsiteY6" fmla="*/ 2124035 h 2509287"/>
              <a:gd name="connsiteX0" fmla="*/ 0 w 3998559"/>
              <a:gd name="connsiteY0" fmla="*/ 2167622 h 2552874"/>
              <a:gd name="connsiteX1" fmla="*/ 240289 w 3998559"/>
              <a:gd name="connsiteY1" fmla="*/ 2171872 h 2552874"/>
              <a:gd name="connsiteX2" fmla="*/ 3998559 w 3998559"/>
              <a:gd name="connsiteY2" fmla="*/ 244346 h 2552874"/>
              <a:gd name="connsiteX3" fmla="*/ 506989 w 3998559"/>
              <a:gd name="connsiteY3" fmla="*/ 2171872 h 2552874"/>
              <a:gd name="connsiteX4" fmla="*/ 712369 w 3998559"/>
              <a:gd name="connsiteY4" fmla="*/ 2163281 h 2552874"/>
              <a:gd name="connsiteX5" fmla="*/ 373639 w 3998559"/>
              <a:gd name="connsiteY5" fmla="*/ 2552874 h 2552874"/>
              <a:gd name="connsiteX6" fmla="*/ 0 w 3998559"/>
              <a:gd name="connsiteY6" fmla="*/ 2167622 h 2552874"/>
              <a:gd name="connsiteX0" fmla="*/ 0 w 3998559"/>
              <a:gd name="connsiteY0" fmla="*/ 2167622 h 2552874"/>
              <a:gd name="connsiteX1" fmla="*/ 240289 w 3998559"/>
              <a:gd name="connsiteY1" fmla="*/ 2171872 h 2552874"/>
              <a:gd name="connsiteX2" fmla="*/ 3998559 w 3998559"/>
              <a:gd name="connsiteY2" fmla="*/ 244346 h 2552874"/>
              <a:gd name="connsiteX3" fmla="*/ 506989 w 3998559"/>
              <a:gd name="connsiteY3" fmla="*/ 2171872 h 2552874"/>
              <a:gd name="connsiteX4" fmla="*/ 712369 w 3998559"/>
              <a:gd name="connsiteY4" fmla="*/ 2163281 h 2552874"/>
              <a:gd name="connsiteX5" fmla="*/ 373639 w 3998559"/>
              <a:gd name="connsiteY5" fmla="*/ 2552874 h 2552874"/>
              <a:gd name="connsiteX6" fmla="*/ 0 w 3998559"/>
              <a:gd name="connsiteY6" fmla="*/ 2167622 h 2552874"/>
              <a:gd name="connsiteX0" fmla="*/ 0 w 3998559"/>
              <a:gd name="connsiteY0" fmla="*/ 2167622 h 2552874"/>
              <a:gd name="connsiteX1" fmla="*/ 240289 w 3998559"/>
              <a:gd name="connsiteY1" fmla="*/ 2171872 h 2552874"/>
              <a:gd name="connsiteX2" fmla="*/ 3998559 w 3998559"/>
              <a:gd name="connsiteY2" fmla="*/ 244346 h 2552874"/>
              <a:gd name="connsiteX3" fmla="*/ 506989 w 3998559"/>
              <a:gd name="connsiteY3" fmla="*/ 2171872 h 2552874"/>
              <a:gd name="connsiteX4" fmla="*/ 712369 w 3998559"/>
              <a:gd name="connsiteY4" fmla="*/ 2163281 h 2552874"/>
              <a:gd name="connsiteX5" fmla="*/ 373639 w 3998559"/>
              <a:gd name="connsiteY5" fmla="*/ 2552874 h 2552874"/>
              <a:gd name="connsiteX6" fmla="*/ 0 w 3998559"/>
              <a:gd name="connsiteY6" fmla="*/ 2167622 h 2552874"/>
              <a:gd name="connsiteX0" fmla="*/ 0 w 3998559"/>
              <a:gd name="connsiteY0" fmla="*/ 2167622 h 2552874"/>
              <a:gd name="connsiteX1" fmla="*/ 240289 w 3998559"/>
              <a:gd name="connsiteY1" fmla="*/ 2171872 h 2552874"/>
              <a:gd name="connsiteX2" fmla="*/ 3998559 w 3998559"/>
              <a:gd name="connsiteY2" fmla="*/ 244346 h 2552874"/>
              <a:gd name="connsiteX3" fmla="*/ 506989 w 3998559"/>
              <a:gd name="connsiteY3" fmla="*/ 2171872 h 2552874"/>
              <a:gd name="connsiteX4" fmla="*/ 712369 w 3998559"/>
              <a:gd name="connsiteY4" fmla="*/ 2163281 h 2552874"/>
              <a:gd name="connsiteX5" fmla="*/ 373639 w 3998559"/>
              <a:gd name="connsiteY5" fmla="*/ 2552874 h 2552874"/>
              <a:gd name="connsiteX6" fmla="*/ 0 w 3998559"/>
              <a:gd name="connsiteY6" fmla="*/ 2167622 h 25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8559" h="2552874">
                <a:moveTo>
                  <a:pt x="0" y="2167622"/>
                </a:moveTo>
                <a:lnTo>
                  <a:pt x="240289" y="2171872"/>
                </a:lnTo>
                <a:cubicBezTo>
                  <a:pt x="392162" y="245567"/>
                  <a:pt x="1702730" y="-406640"/>
                  <a:pt x="3998559" y="244346"/>
                </a:cubicBezTo>
                <a:cubicBezTo>
                  <a:pt x="2462765" y="86885"/>
                  <a:pt x="788621" y="-191548"/>
                  <a:pt x="506989" y="2171872"/>
                </a:cubicBezTo>
                <a:lnTo>
                  <a:pt x="712369" y="2163281"/>
                </a:lnTo>
                <a:lnTo>
                  <a:pt x="373639" y="2552874"/>
                </a:lnTo>
                <a:lnTo>
                  <a:pt x="0" y="2167622"/>
                </a:lnTo>
                <a:close/>
              </a:path>
            </a:pathLst>
          </a:custGeom>
          <a:solidFill>
            <a:srgbClr val="FF0000"/>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7E906584-C07B-7E44-8E90-2429F8982859}"/>
              </a:ext>
            </a:extLst>
          </p:cNvPr>
          <p:cNvSpPr txBox="1"/>
          <p:nvPr/>
        </p:nvSpPr>
        <p:spPr>
          <a:xfrm>
            <a:off x="2197854" y="6476328"/>
            <a:ext cx="9448800" cy="1200329"/>
          </a:xfrm>
          <a:prstGeom prst="rect">
            <a:avLst/>
          </a:prstGeom>
          <a:noFill/>
        </p:spPr>
        <p:txBody>
          <a:bodyPr wrap="square" rtlCol="0">
            <a:spAutoFit/>
          </a:bodyPr>
          <a:lstStyle/>
          <a:p>
            <a:r>
              <a:rPr lang="en-US" dirty="0" err="1">
                <a:solidFill>
                  <a:schemeClr val="bg1"/>
                </a:solidFill>
              </a:rPr>
              <a:t>Herve</a:t>
            </a:r>
            <a:r>
              <a:rPr lang="en-US" dirty="0">
                <a:solidFill>
                  <a:schemeClr val="bg1"/>
                </a:solidFill>
              </a:rPr>
              <a:t> et al.,  Aggregating local descriptors into compact codes, 2010</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901742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52400"/>
            <a:ext cx="6268960" cy="707886"/>
          </a:xfrm>
          <a:prstGeom prst="rect">
            <a:avLst/>
          </a:prstGeom>
        </p:spPr>
        <p:txBody>
          <a:bodyPr wrap="none">
            <a:spAutoFit/>
          </a:bodyPr>
          <a:lstStyle/>
          <a:p>
            <a:pPr algn="ctr"/>
            <a:r>
              <a:rPr lang="en-US" sz="4000" dirty="0">
                <a:solidFill>
                  <a:schemeClr val="accent4"/>
                </a:solidFill>
              </a:rPr>
              <a:t>Classical Bag of Words Model</a:t>
            </a:r>
          </a:p>
        </p:txBody>
      </p:sp>
      <p:pic>
        <p:nvPicPr>
          <p:cNvPr id="10" name="Picture 9">
            <a:extLst>
              <a:ext uri="{FF2B5EF4-FFF2-40B4-BE49-F238E27FC236}">
                <a16:creationId xmlns:a16="http://schemas.microsoft.com/office/drawing/2014/main" id="{7A7CC055-ACB5-3E48-9C5A-237C434CDB98}"/>
              </a:ext>
            </a:extLst>
          </p:cNvPr>
          <p:cNvPicPr>
            <a:picLocks noChangeAspect="1"/>
          </p:cNvPicPr>
          <p:nvPr/>
        </p:nvPicPr>
        <p:blipFill>
          <a:blip r:embed="rId3"/>
          <a:stretch>
            <a:fillRect/>
          </a:stretch>
        </p:blipFill>
        <p:spPr>
          <a:xfrm>
            <a:off x="2364864" y="1143000"/>
            <a:ext cx="7162800" cy="5638800"/>
          </a:xfrm>
          <a:prstGeom prst="rect">
            <a:avLst/>
          </a:prstGeom>
          <a:solidFill>
            <a:schemeClr val="tx1"/>
          </a:solidFill>
        </p:spPr>
      </p:pic>
      <p:sp>
        <p:nvSpPr>
          <p:cNvPr id="11" name="Rectangle 10">
            <a:extLst>
              <a:ext uri="{FF2B5EF4-FFF2-40B4-BE49-F238E27FC236}">
                <a16:creationId xmlns:a16="http://schemas.microsoft.com/office/drawing/2014/main" id="{F4B9B896-08A2-A143-AEFA-9D9788433AD7}"/>
              </a:ext>
            </a:extLst>
          </p:cNvPr>
          <p:cNvSpPr/>
          <p:nvPr/>
        </p:nvSpPr>
        <p:spPr>
          <a:xfrm>
            <a:off x="4038600" y="4038600"/>
            <a:ext cx="5638800" cy="45720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8471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04800" y="366524"/>
            <a:ext cx="6748387" cy="707886"/>
          </a:xfrm>
          <a:prstGeom prst="rect">
            <a:avLst/>
          </a:prstGeom>
        </p:spPr>
        <p:txBody>
          <a:bodyPr wrap="none">
            <a:spAutoFit/>
          </a:bodyPr>
          <a:lstStyle/>
          <a:p>
            <a:pPr algn="ctr"/>
            <a:r>
              <a:rPr lang="en-US" sz="4000" dirty="0">
                <a:solidFill>
                  <a:schemeClr val="accent4"/>
                </a:solidFill>
              </a:rPr>
              <a:t>Net Bag of Words layer in CNNs</a:t>
            </a:r>
          </a:p>
        </p:txBody>
      </p:sp>
      <p:pic>
        <p:nvPicPr>
          <p:cNvPr id="5" name="Picture 4">
            <a:extLst>
              <a:ext uri="{FF2B5EF4-FFF2-40B4-BE49-F238E27FC236}">
                <a16:creationId xmlns:a16="http://schemas.microsoft.com/office/drawing/2014/main" id="{789B5D20-C37B-FE48-9E1D-43A776202B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1883" y="13305543"/>
            <a:ext cx="7053804" cy="2072655"/>
          </a:xfrm>
          <a:prstGeom prst="rect">
            <a:avLst/>
          </a:prstGeom>
        </p:spPr>
      </p:pic>
      <p:pic>
        <p:nvPicPr>
          <p:cNvPr id="7" name="Picture 6">
            <a:extLst>
              <a:ext uri="{FF2B5EF4-FFF2-40B4-BE49-F238E27FC236}">
                <a16:creationId xmlns:a16="http://schemas.microsoft.com/office/drawing/2014/main" id="{B158500B-82D9-4D4E-B98C-D48B798AE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283" y="13457943"/>
            <a:ext cx="7053804" cy="2072655"/>
          </a:xfrm>
          <a:prstGeom prst="rect">
            <a:avLst/>
          </a:prstGeom>
        </p:spPr>
      </p:pic>
      <p:sp>
        <p:nvSpPr>
          <p:cNvPr id="8" name="TextBox 7">
            <a:extLst>
              <a:ext uri="{FF2B5EF4-FFF2-40B4-BE49-F238E27FC236}">
                <a16:creationId xmlns:a16="http://schemas.microsoft.com/office/drawing/2014/main" id="{1D3B5AA2-F3FC-924F-AFC0-15C77DABCCB0}"/>
              </a:ext>
            </a:extLst>
          </p:cNvPr>
          <p:cNvSpPr txBox="1"/>
          <p:nvPr/>
        </p:nvSpPr>
        <p:spPr>
          <a:xfrm>
            <a:off x="1143000" y="2057400"/>
            <a:ext cx="8925087" cy="2895600"/>
          </a:xfrm>
          <a:prstGeom prst="rect">
            <a:avLst/>
          </a:prstGeom>
          <a:solidFill>
            <a:schemeClr val="bg1"/>
          </a:solidFill>
        </p:spPr>
        <p:txBody>
          <a:bodyPr wrap="square" rtlCol="0">
            <a:spAutoFit/>
          </a:bodyPr>
          <a:lstStyle/>
          <a:p>
            <a:endParaRPr lang="en-US" dirty="0"/>
          </a:p>
        </p:txBody>
      </p:sp>
      <p:pic>
        <p:nvPicPr>
          <p:cNvPr id="12" name="Content Placeholder 3">
            <a:extLst>
              <a:ext uri="{FF2B5EF4-FFF2-40B4-BE49-F238E27FC236}">
                <a16:creationId xmlns:a16="http://schemas.microsoft.com/office/drawing/2014/main" id="{9948658E-5E52-0945-B00D-48FFFD04D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129" y="2413420"/>
            <a:ext cx="7924800" cy="2324100"/>
          </a:xfrm>
          <a:prstGeom prst="rect">
            <a:avLst/>
          </a:prstGeom>
        </p:spPr>
      </p:pic>
      <p:sp>
        <p:nvSpPr>
          <p:cNvPr id="3" name="TextBox 2">
            <a:extLst>
              <a:ext uri="{FF2B5EF4-FFF2-40B4-BE49-F238E27FC236}">
                <a16:creationId xmlns:a16="http://schemas.microsoft.com/office/drawing/2014/main" id="{45E489B9-F338-EA40-B1A5-AA54FA82A860}"/>
              </a:ext>
            </a:extLst>
          </p:cNvPr>
          <p:cNvSpPr txBox="1"/>
          <p:nvPr/>
        </p:nvSpPr>
        <p:spPr>
          <a:xfrm>
            <a:off x="1752600" y="5012254"/>
            <a:ext cx="7671646" cy="1323439"/>
          </a:xfrm>
          <a:prstGeom prst="rect">
            <a:avLst/>
          </a:prstGeom>
          <a:noFill/>
        </p:spPr>
        <p:txBody>
          <a:bodyPr wrap="square" rtlCol="0">
            <a:spAutoFit/>
          </a:bodyPr>
          <a:lstStyle/>
          <a:p>
            <a:r>
              <a:rPr lang="en-US" sz="2000" spc="-11" dirty="0">
                <a:solidFill>
                  <a:srgbClr val="FF0000"/>
                </a:solidFill>
              </a:rPr>
              <a:t>x</a:t>
            </a:r>
            <a:r>
              <a:rPr lang="en-US" sz="2000" spc="-11" dirty="0">
                <a:solidFill>
                  <a:schemeClr val="bg1"/>
                </a:solidFill>
              </a:rPr>
              <a:t> is a D-dimensional feature vector  extracted at final convolutional layer</a:t>
            </a:r>
            <a:br>
              <a:rPr lang="en-US" sz="2000" spc="-11" dirty="0">
                <a:solidFill>
                  <a:schemeClr val="bg1"/>
                </a:solidFill>
              </a:rPr>
            </a:br>
            <a:r>
              <a:rPr lang="en-US" sz="2000" spc="-11" dirty="0">
                <a:solidFill>
                  <a:srgbClr val="FF0000"/>
                </a:solidFill>
              </a:rPr>
              <a:t>B</a:t>
            </a:r>
            <a:r>
              <a:rPr lang="en-US" sz="2000" spc="-11" dirty="0">
                <a:solidFill>
                  <a:schemeClr val="bg1"/>
                </a:solidFill>
              </a:rPr>
              <a:t> is learnable </a:t>
            </a:r>
            <a:r>
              <a:rPr lang="en-US" sz="2000" b="1" spc="-11" dirty="0">
                <a:solidFill>
                  <a:schemeClr val="bg1"/>
                </a:solidFill>
              </a:rPr>
              <a:t>Codebook </a:t>
            </a:r>
            <a:r>
              <a:rPr lang="en-US" sz="2000" spc="-11" dirty="0">
                <a:solidFill>
                  <a:schemeClr val="bg1"/>
                </a:solidFill>
              </a:rPr>
              <a:t>with K codewords each of D-dimension</a:t>
            </a:r>
          </a:p>
          <a:p>
            <a:r>
              <a:rPr lang="en-US" sz="2000" spc="-11" dirty="0">
                <a:solidFill>
                  <a:srgbClr val="FF0000"/>
                </a:solidFill>
              </a:rPr>
              <a:t>h(x) </a:t>
            </a:r>
            <a:r>
              <a:rPr lang="en-US" sz="2000" spc="-11" dirty="0">
                <a:solidFill>
                  <a:schemeClr val="bg1"/>
                </a:solidFill>
              </a:rPr>
              <a:t>– BoW representation</a:t>
            </a:r>
          </a:p>
          <a:p>
            <a:endParaRPr lang="en-US" sz="2000" dirty="0">
              <a:solidFill>
                <a:schemeClr val="bg1"/>
              </a:solidFill>
            </a:endParaRPr>
          </a:p>
        </p:txBody>
      </p:sp>
      <p:sp>
        <p:nvSpPr>
          <p:cNvPr id="4" name="Rectangle 3">
            <a:extLst>
              <a:ext uri="{FF2B5EF4-FFF2-40B4-BE49-F238E27FC236}">
                <a16:creationId xmlns:a16="http://schemas.microsoft.com/office/drawing/2014/main" id="{5897F3E3-ACE7-F448-AFD2-497BEAC3FA2C}"/>
              </a:ext>
            </a:extLst>
          </p:cNvPr>
          <p:cNvSpPr/>
          <p:nvPr/>
        </p:nvSpPr>
        <p:spPr>
          <a:xfrm>
            <a:off x="1445918" y="1504553"/>
            <a:ext cx="7789761" cy="523220"/>
          </a:xfrm>
          <a:prstGeom prst="rect">
            <a:avLst/>
          </a:prstGeom>
        </p:spPr>
        <p:txBody>
          <a:bodyPr wrap="none">
            <a:spAutoFit/>
          </a:bodyPr>
          <a:lstStyle/>
          <a:p>
            <a:pPr marL="27591" marR="11036">
              <a:spcBef>
                <a:spcPts val="22"/>
              </a:spcBef>
            </a:pPr>
            <a:r>
              <a:rPr lang="en-US" sz="2800" spc="-11" dirty="0">
                <a:solidFill>
                  <a:srgbClr val="FF5050"/>
                </a:solidFill>
              </a:rPr>
              <a:t>Soft assignment  policy of features to the codewords</a:t>
            </a:r>
          </a:p>
        </p:txBody>
      </p:sp>
    </p:spTree>
    <p:extLst>
      <p:ext uri="{BB962C8B-B14F-4D97-AF65-F5344CB8AC3E}">
        <p14:creationId xmlns:p14="http://schemas.microsoft.com/office/powerpoint/2010/main" val="5740999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1146" y="259048"/>
            <a:ext cx="5153591" cy="707886"/>
          </a:xfrm>
          <a:prstGeom prst="rect">
            <a:avLst/>
          </a:prstGeom>
        </p:spPr>
        <p:txBody>
          <a:bodyPr wrap="none">
            <a:spAutoFit/>
          </a:bodyPr>
          <a:lstStyle/>
          <a:p>
            <a:pPr algn="ctr"/>
            <a:r>
              <a:rPr lang="en-US" sz="4000" dirty="0">
                <a:solidFill>
                  <a:schemeClr val="accent4"/>
                </a:solidFill>
              </a:rPr>
              <a:t>Interpretable Codebook</a:t>
            </a:r>
            <a:endParaRPr lang="en-US" sz="4000" dirty="0">
              <a:solidFill>
                <a:schemeClr val="accent2"/>
              </a:solidFill>
            </a:endParaRPr>
          </a:p>
        </p:txBody>
      </p:sp>
      <p:sp>
        <p:nvSpPr>
          <p:cNvPr id="15" name="TextBox 14">
            <a:extLst>
              <a:ext uri="{FF2B5EF4-FFF2-40B4-BE49-F238E27FC236}">
                <a16:creationId xmlns:a16="http://schemas.microsoft.com/office/drawing/2014/main" id="{BDFB1562-5B86-E34C-92A6-E5E460FFB539}"/>
              </a:ext>
            </a:extLst>
          </p:cNvPr>
          <p:cNvSpPr txBox="1"/>
          <p:nvPr/>
        </p:nvSpPr>
        <p:spPr>
          <a:xfrm>
            <a:off x="9704768" y="4572000"/>
            <a:ext cx="1143000" cy="307777"/>
          </a:xfrm>
          <a:prstGeom prst="rect">
            <a:avLst/>
          </a:prstGeom>
          <a:noFill/>
        </p:spPr>
        <p:txBody>
          <a:bodyPr wrap="square" rtlCol="0">
            <a:spAutoFit/>
          </a:bodyPr>
          <a:lstStyle/>
          <a:p>
            <a:r>
              <a:rPr lang="en-US" sz="1400" dirty="0"/>
              <a:t>Codebook</a:t>
            </a:r>
          </a:p>
        </p:txBody>
      </p:sp>
      <p:sp>
        <p:nvSpPr>
          <p:cNvPr id="19" name="TextBox 18">
            <a:extLst>
              <a:ext uri="{FF2B5EF4-FFF2-40B4-BE49-F238E27FC236}">
                <a16:creationId xmlns:a16="http://schemas.microsoft.com/office/drawing/2014/main" id="{B0E9E53A-847D-4A42-A895-975E0FD23604}"/>
              </a:ext>
            </a:extLst>
          </p:cNvPr>
          <p:cNvSpPr txBox="1"/>
          <p:nvPr/>
        </p:nvSpPr>
        <p:spPr>
          <a:xfrm>
            <a:off x="2590800" y="2258214"/>
            <a:ext cx="968812" cy="338554"/>
          </a:xfrm>
          <a:prstGeom prst="rect">
            <a:avLst/>
          </a:prstGeom>
          <a:noFill/>
        </p:spPr>
        <p:txBody>
          <a:bodyPr wrap="square" rtlCol="0">
            <a:spAutoFit/>
          </a:bodyPr>
          <a:lstStyle/>
          <a:p>
            <a:r>
              <a:rPr lang="en-US" sz="1600" b="1" dirty="0"/>
              <a:t>airplane</a:t>
            </a:r>
          </a:p>
        </p:txBody>
      </p:sp>
      <p:sp>
        <p:nvSpPr>
          <p:cNvPr id="20" name="TextBox 19">
            <a:extLst>
              <a:ext uri="{FF2B5EF4-FFF2-40B4-BE49-F238E27FC236}">
                <a16:creationId xmlns:a16="http://schemas.microsoft.com/office/drawing/2014/main" id="{7C003448-2617-C045-B888-A8BE804383DA}"/>
              </a:ext>
            </a:extLst>
          </p:cNvPr>
          <p:cNvSpPr txBox="1"/>
          <p:nvPr/>
        </p:nvSpPr>
        <p:spPr>
          <a:xfrm>
            <a:off x="10099863" y="2139252"/>
            <a:ext cx="747905" cy="276999"/>
          </a:xfrm>
          <a:prstGeom prst="rect">
            <a:avLst/>
          </a:prstGeom>
          <a:noFill/>
        </p:spPr>
        <p:txBody>
          <a:bodyPr wrap="square" rtlCol="0">
            <a:spAutoFit/>
          </a:bodyPr>
          <a:lstStyle/>
          <a:p>
            <a:r>
              <a:rPr lang="en-US" sz="1200" dirty="0"/>
              <a:t>airplane</a:t>
            </a:r>
          </a:p>
        </p:txBody>
      </p:sp>
      <p:sp>
        <p:nvSpPr>
          <p:cNvPr id="13" name="Content Placeholder 2">
            <a:extLst>
              <a:ext uri="{FF2B5EF4-FFF2-40B4-BE49-F238E27FC236}">
                <a16:creationId xmlns:a16="http://schemas.microsoft.com/office/drawing/2014/main" id="{DF6EAAB1-02D4-FA43-8CDC-A9CF43330946}"/>
              </a:ext>
            </a:extLst>
          </p:cNvPr>
          <p:cNvSpPr txBox="1">
            <a:spLocks/>
          </p:cNvSpPr>
          <p:nvPr/>
        </p:nvSpPr>
        <p:spPr>
          <a:xfrm>
            <a:off x="457200" y="1447800"/>
            <a:ext cx="11163300" cy="5105400"/>
          </a:xfrm>
          <a:prstGeom prst="rect">
            <a:avLst/>
          </a:prstGeom>
        </p:spPr>
        <p:txBody>
          <a:bodyPr>
            <a:normAutofit/>
          </a:bodyPr>
          <a:lstStyle>
            <a:lvl1pPr marL="342900" indent="-342900" algn="l" defTabSz="914400" rtl="0" eaLnBrk="1" latinLnBrk="0" hangingPunct="1">
              <a:spcBef>
                <a:spcPct val="20000"/>
              </a:spcBef>
              <a:buFont typeface="Wingdings" panose="05000000000000000000" pitchFamily="2" charset="2"/>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Interpret the decisions of a CNN by assigning a visual representation to the codewords</a:t>
            </a:r>
          </a:p>
          <a:p>
            <a:pPr marL="0" indent="0">
              <a:buFont typeface="Wingdings" panose="05000000000000000000" pitchFamily="2" charset="2"/>
              <a:buNone/>
            </a:pPr>
            <a:endParaRPr lang="en-US" dirty="0"/>
          </a:p>
          <a:p>
            <a:pPr marL="0" indent="0">
              <a:buNone/>
            </a:pPr>
            <a:r>
              <a:rPr lang="en-US" dirty="0"/>
              <a:t>We propose to learn semantic codewords in an end-to end manner using pre-trained generative adversarial networks</a:t>
            </a:r>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222375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ckWithShadeFromTop">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vpr2016-myriad">
      <a:majorFont>
        <a:latin typeface="Myriad Pro"/>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blackWithShadeFromTop</Template>
  <TotalTime>24686</TotalTime>
  <Words>2144</Words>
  <Application>Microsoft Macintosh PowerPoint</Application>
  <PresentationFormat>Widescreen</PresentationFormat>
  <Paragraphs>349</Paragraphs>
  <Slides>43</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Myriad Pro</vt:lpstr>
      <vt:lpstr>Segoe UI Light</vt:lpstr>
      <vt:lpstr>Wingdings</vt:lpstr>
      <vt:lpstr>blackWithShadeFromTop</vt:lpstr>
      <vt:lpstr>Interpretable Bag-of-Visual Words Networks for Adversarial Example Detection</vt:lpstr>
      <vt:lpstr>Research Goal</vt:lpstr>
      <vt:lpstr>PowerPoint Presentation</vt:lpstr>
      <vt:lpstr>PowerPoint Presentation</vt:lpstr>
      <vt:lpstr>Structured Representations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Adversarial Attack Detection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Results</vt:lpstr>
      <vt:lpstr>Results</vt:lpstr>
      <vt:lpstr>Results</vt:lpstr>
      <vt:lpstr>Results</vt:lpstr>
      <vt:lpstr>Results</vt:lpstr>
      <vt:lpstr>Results</vt:lpstr>
      <vt:lpstr>Results</vt:lpstr>
      <vt:lpstr>Conclusion</vt:lpstr>
      <vt:lpstr> </vt:lpstr>
      <vt:lpstr>PowerPoint Presentation</vt:lpstr>
      <vt:lpstr>PowerPoint Presentation</vt:lpstr>
    </vt:vector>
  </TitlesOfParts>
  <Company>Carnegie Mellon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ashrivas</dc:creator>
  <cp:lastModifiedBy>Microsoft Office User</cp:lastModifiedBy>
  <cp:revision>789</cp:revision>
  <dcterms:created xsi:type="dcterms:W3CDTF">2016-06-09T17:59:57Z</dcterms:created>
  <dcterms:modified xsi:type="dcterms:W3CDTF">2019-11-01T20:57:42Z</dcterms:modified>
</cp:coreProperties>
</file>